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9" roundtripDataSignature="AMtx7mhvj7qny0m4RvKMZGxN23NvCJ0J9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FD9B075-B830-452E-A285-50F696B34FC9}">
  <a:tblStyle styleId="{8FD9B075-B830-452E-A285-50F696B34FC9}" styleName="Table_0">
    <a:wholeTbl>
      <a:tcTxStyle b="off" i="off">
        <a:font>
          <a:latin typeface="Calibri"/>
          <a:ea typeface="Calibri"/>
          <a:cs typeface="Calibri"/>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B37D3DD0-E10E-4542-8666-6E1B8437CDA9}" styleName="Table_1">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customschemas.google.com/relationships/presentationmetadata" Target="meta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44546A"/>
              </a:buClr>
              <a:buSzPts val="1800"/>
              <a:buFont typeface="Calibri"/>
              <a:buNone/>
            </a:pPr>
            <a:r>
              <a:rPr i="1" lang="en-US" sz="1800">
                <a:solidFill>
                  <a:srgbClr val="44546A"/>
                </a:solidFill>
                <a:latin typeface="Calibri"/>
                <a:ea typeface="Calibri"/>
                <a:cs typeface="Calibri"/>
                <a:sym typeface="Calibri"/>
              </a:rPr>
              <a:t>Table 3: Breakdown of the distribution of electrodes passing the permutation test and showing a significant difference between the identical and different conditions. The first column of data indicates the proportion of electrodes that showed a significant difference among the general population. The second column is the proportion of electrodes that were both significantly different between conditions and active amongst the general population. The final, rightmost column of data indicates the proportion of electrodes with a significant difference between conditions among the active electrode population.</a:t>
            </a:r>
            <a:endParaRPr/>
          </a:p>
          <a:p>
            <a:pPr indent="0" lvl="0" marL="0" rtl="0" algn="l">
              <a:spcBef>
                <a:spcPts val="0"/>
              </a:spcBef>
              <a:spcAft>
                <a:spcPts val="0"/>
              </a:spcAft>
              <a:buNone/>
            </a:pPr>
            <a:r>
              <a:t/>
            </a:r>
            <a:endParaRPr/>
          </a:p>
        </p:txBody>
      </p:sp>
      <p:sp>
        <p:nvSpPr>
          <p:cNvPr id="188" name="Google Shape;18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611aba230e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611aba230e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g2611aba230e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611aba230e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611aba230e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g2611aba230e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611aba230e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611aba230e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1" name="Google Shape;211;g2611aba230e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 name="Google Shape;9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 name="Google Shape;93;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Add stars for significance? Based on anova</a:t>
            </a:r>
            <a:endParaRPr/>
          </a:p>
          <a:p>
            <a:pPr indent="0" lvl="0" marL="0" rtl="0" algn="l">
              <a:spcBef>
                <a:spcPts val="0"/>
              </a:spcBef>
              <a:spcAft>
                <a:spcPts val="0"/>
              </a:spcAft>
              <a:buNone/>
            </a:pPr>
            <a:r>
              <a:rPr lang="en-US"/>
              <a:t>Change y axis to reaction time difference (eqn on y axis)</a:t>
            </a:r>
            <a:endParaRPr/>
          </a:p>
          <a:p>
            <a:pPr indent="0" lvl="0" marL="0" rtl="0" algn="l">
              <a:spcBef>
                <a:spcPts val="0"/>
              </a:spcBef>
              <a:spcAft>
                <a:spcPts val="0"/>
              </a:spcAft>
              <a:buNone/>
            </a:pPr>
            <a:r>
              <a:rPr lang="en-US"/>
              <a:t>X-axis add subject</a:t>
            </a:r>
            <a:endParaRPr/>
          </a:p>
          <a:p>
            <a:pPr indent="0" lvl="0" marL="0" rtl="0" algn="l">
              <a:spcBef>
                <a:spcPts val="0"/>
              </a:spcBef>
              <a:spcAft>
                <a:spcPts val="0"/>
              </a:spcAft>
              <a:buNone/>
            </a:pPr>
            <a:r>
              <a:rPr lang="en-US"/>
              <a:t>Reorder all graphs to be Identical, Different, Flipped</a:t>
            </a:r>
            <a:endParaRPr/>
          </a:p>
          <a:p>
            <a:pPr indent="0" lvl="0" marL="0" rtl="0" algn="l">
              <a:spcBef>
                <a:spcPts val="0"/>
              </a:spcBef>
              <a:spcAft>
                <a:spcPts val="0"/>
              </a:spcAft>
              <a:buNone/>
            </a:pPr>
            <a:r>
              <a:rPr lang="en-US"/>
              <a:t>Dotted line divider to separate all subjects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0.05, 0.01, 0.001, 0.0001 </a:t>
            </a:r>
            <a:endParaRPr/>
          </a:p>
        </p:txBody>
      </p:sp>
      <p:sp>
        <p:nvSpPr>
          <p:cNvPr id="116" name="Google Shape;11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44546A"/>
              </a:buClr>
              <a:buSzPts val="1800"/>
              <a:buFont typeface="Calibri"/>
              <a:buNone/>
            </a:pPr>
            <a:r>
              <a:rPr i="1" lang="en-US" sz="1800">
                <a:solidFill>
                  <a:srgbClr val="44546A"/>
                </a:solidFill>
                <a:latin typeface="Calibri"/>
                <a:ea typeface="Calibri"/>
                <a:cs typeface="Calibri"/>
                <a:sym typeface="Calibri"/>
              </a:rPr>
              <a:t>Make figure only, combine all conds. Table to supplementary, brain with RS vs RE instead, example trace (responsive and RS and response and RE elec)</a:t>
            </a:r>
            <a:endParaRPr/>
          </a:p>
          <a:p>
            <a:pPr indent="0" lvl="0" marL="0" marR="0" rtl="0" algn="l">
              <a:lnSpc>
                <a:spcPct val="100000"/>
              </a:lnSpc>
              <a:spcBef>
                <a:spcPts val="0"/>
              </a:spcBef>
              <a:spcAft>
                <a:spcPts val="0"/>
              </a:spcAft>
              <a:buClr>
                <a:schemeClr val="dk1"/>
              </a:buClr>
              <a:buSzPts val="1800"/>
              <a:buFont typeface="Calibri"/>
              <a:buNone/>
            </a:pPr>
            <a:r>
              <a:t/>
            </a:r>
            <a:endParaRPr i="1" sz="1800">
              <a:solidFill>
                <a:srgbClr val="44546A"/>
              </a:solidFill>
              <a:latin typeface="Calibri"/>
              <a:ea typeface="Calibri"/>
              <a:cs typeface="Calibri"/>
              <a:sym typeface="Calibri"/>
            </a:endParaRPr>
          </a:p>
          <a:p>
            <a:pPr indent="0" lvl="0" marL="0" marR="0" rtl="0" algn="l">
              <a:lnSpc>
                <a:spcPct val="100000"/>
              </a:lnSpc>
              <a:spcBef>
                <a:spcPts val="0"/>
              </a:spcBef>
              <a:spcAft>
                <a:spcPts val="0"/>
              </a:spcAft>
              <a:buClr>
                <a:srgbClr val="44546A"/>
              </a:buClr>
              <a:buSzPts val="1800"/>
              <a:buFont typeface="Calibri"/>
              <a:buNone/>
            </a:pPr>
            <a:r>
              <a:rPr i="1" lang="en-US" sz="1800">
                <a:solidFill>
                  <a:srgbClr val="44546A"/>
                </a:solidFill>
                <a:latin typeface="Calibri"/>
                <a:ea typeface="Calibri"/>
                <a:cs typeface="Calibri"/>
                <a:sym typeface="Calibri"/>
              </a:rPr>
              <a:t>Table 3: Breakdown of the distribution of electrodes passing the permutation test and showing a significant difference between the identical and different conditions. The first column of data indicates the proportion of electrodes that showed a significant difference among the general population. The second column is the proportion of electrodes that were both significantly different between conditions and active amongst the general population. The final, rightmost column of data indicates the proportion of electrodes with a significant difference between conditions among the active electrode population.</a:t>
            </a:r>
            <a:endParaRPr/>
          </a:p>
          <a:p>
            <a:pPr indent="0" lvl="0" marL="0" rtl="0" algn="l">
              <a:spcBef>
                <a:spcPts val="0"/>
              </a:spcBef>
              <a:spcAft>
                <a:spcPts val="0"/>
              </a:spcAft>
              <a:buNone/>
            </a:pPr>
            <a:r>
              <a:t/>
            </a:r>
            <a:endParaRPr/>
          </a:p>
        </p:txBody>
      </p:sp>
      <p:sp>
        <p:nvSpPr>
          <p:cNvPr id="135" name="Google Shape;13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 name="Shape 21"/>
        <p:cNvGrpSpPr/>
        <p:nvPr/>
      </p:nvGrpSpPr>
      <p:grpSpPr>
        <a:xfrm>
          <a:off x="0" y="0"/>
          <a:ext cx="0" cy="0"/>
          <a:chOff x="0" y="0"/>
          <a:chExt cx="0" cy="0"/>
        </a:xfrm>
      </p:grpSpPr>
      <p:sp>
        <p:nvSpPr>
          <p:cNvPr id="22" name="Google Shape;22;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0" name="Shape 30"/>
        <p:cNvGrpSpPr/>
        <p:nvPr/>
      </p:nvGrpSpPr>
      <p:grpSpPr>
        <a:xfrm>
          <a:off x="0" y="0"/>
          <a:ext cx="0" cy="0"/>
          <a:chOff x="0" y="0"/>
          <a:chExt cx="0" cy="0"/>
        </a:xfrm>
      </p:grpSpPr>
      <p:sp>
        <p:nvSpPr>
          <p:cNvPr id="31" name="Google Shape;31;p1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1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3" name="Google Shape;33;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sp>
        <p:nvSpPr>
          <p:cNvPr id="37" name="Google Shape;37;p1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9" name="Google Shape;39;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2" name="Shape 42"/>
        <p:cNvGrpSpPr/>
        <p:nvPr/>
      </p:nvGrpSpPr>
      <p:grpSpPr>
        <a:xfrm>
          <a:off x="0" y="0"/>
          <a:ext cx="0" cy="0"/>
          <a:chOff x="0" y="0"/>
          <a:chExt cx="0" cy="0"/>
        </a:xfrm>
      </p:grpSpPr>
      <p:sp>
        <p:nvSpPr>
          <p:cNvPr id="43" name="Google Shape;43;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1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1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9" name="Shape 49"/>
        <p:cNvGrpSpPr/>
        <p:nvPr/>
      </p:nvGrpSpPr>
      <p:grpSpPr>
        <a:xfrm>
          <a:off x="0" y="0"/>
          <a:ext cx="0" cy="0"/>
          <a:chOff x="0" y="0"/>
          <a:chExt cx="0" cy="0"/>
        </a:xfrm>
      </p:grpSpPr>
      <p:sp>
        <p:nvSpPr>
          <p:cNvPr id="50" name="Google Shape;50;p1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2" name="Google Shape;52;p1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1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4" name="Google Shape;54;p1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1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0"/>
          <p:cNvSpPr/>
          <p:nvPr>
            <p:ph idx="2" type="pic"/>
          </p:nvPr>
        </p:nvSpPr>
        <p:spPr>
          <a:xfrm>
            <a:off x="5183188" y="987425"/>
            <a:ext cx="6172200" cy="4873625"/>
          </a:xfrm>
          <a:prstGeom prst="rect">
            <a:avLst/>
          </a:prstGeom>
          <a:noFill/>
          <a:ln>
            <a:noFill/>
          </a:ln>
        </p:spPr>
      </p:sp>
      <p:sp>
        <p:nvSpPr>
          <p:cNvPr id="68" name="Google Shape;68;p2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1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17.png"/><Relationship Id="rId6"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10.png"/><Relationship Id="rId6"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9.png"/><Relationship Id="rId5" Type="http://schemas.openxmlformats.org/officeDocument/2006/relationships/image" Target="../media/image2.png"/><Relationship Id="rId6"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graphicFrame>
        <p:nvGraphicFramePr>
          <p:cNvPr id="89" name="Google Shape;89;p1"/>
          <p:cNvGraphicFramePr/>
          <p:nvPr/>
        </p:nvGraphicFramePr>
        <p:xfrm>
          <a:off x="2288485" y="1828800"/>
          <a:ext cx="3000000" cy="3000000"/>
        </p:xfrm>
        <a:graphic>
          <a:graphicData uri="http://schemas.openxmlformats.org/drawingml/2006/table">
            <a:tbl>
              <a:tblPr bandRow="1" firstCol="1" firstRow="1">
                <a:noFill/>
                <a:tableStyleId>{8FD9B075-B830-452E-A285-50F696B34FC9}</a:tableStyleId>
              </a:tblPr>
              <a:tblGrid>
                <a:gridCol w="839125"/>
                <a:gridCol w="548650"/>
                <a:gridCol w="529975"/>
                <a:gridCol w="618300"/>
                <a:gridCol w="618300"/>
                <a:gridCol w="2826550"/>
                <a:gridCol w="662475"/>
                <a:gridCol w="971625"/>
              </a:tblGrid>
              <a:tr h="365750">
                <a:tc gridSpan="8">
                  <a:txBody>
                    <a:bodyPr/>
                    <a:lstStyle/>
                    <a:p>
                      <a:pPr indent="0" lvl="0" marL="0" marR="0" rtl="0" algn="l">
                        <a:spcBef>
                          <a:spcPts val="0"/>
                        </a:spcBef>
                        <a:spcAft>
                          <a:spcPts val="0"/>
                        </a:spcAft>
                        <a:buNone/>
                      </a:pPr>
                      <a:r>
                        <a:rPr b="1" lang="en-US" sz="1200" u="none" cap="none" strike="noStrike">
                          <a:latin typeface="Calibri"/>
                          <a:ea typeface="Calibri"/>
                          <a:cs typeface="Calibri"/>
                          <a:sym typeface="Calibri"/>
                        </a:rPr>
                        <a:t>Summary of Participant Characteristics</a:t>
                      </a:r>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hMerge="1"/>
                <a:tc hMerge="1"/>
                <a:tc hMerge="1"/>
                <a:tc hMerge="1"/>
                <a:tc hMerge="1"/>
                <a:tc hMerge="1"/>
                <a:tc hMerge="1"/>
              </a:tr>
              <a:tr h="457200">
                <a:tc>
                  <a:txBody>
                    <a:bodyPr/>
                    <a:lstStyle/>
                    <a:p>
                      <a:pPr indent="0" lvl="0" marL="0" marR="0" rtl="0" algn="l">
                        <a:spcBef>
                          <a:spcPts val="0"/>
                        </a:spcBef>
                        <a:spcAft>
                          <a:spcPts val="0"/>
                        </a:spcAft>
                        <a:buNone/>
                      </a:pPr>
                      <a:r>
                        <a:rPr b="1" lang="en-US" sz="1200" u="none" cap="none" strike="noStrike">
                          <a:latin typeface="Calibri"/>
                          <a:ea typeface="Calibri"/>
                          <a:cs typeface="Calibri"/>
                          <a:sym typeface="Calibri"/>
                        </a:rPr>
                        <a:t> Participant</a:t>
                      </a:r>
                      <a:endParaRPr b="1"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1" lang="en-US" sz="1200" u="none" cap="none" strike="noStrike">
                          <a:latin typeface="Calibri"/>
                          <a:ea typeface="Calibri"/>
                          <a:cs typeface="Calibri"/>
                          <a:sym typeface="Calibri"/>
                        </a:rPr>
                        <a:t>Sex</a:t>
                      </a:r>
                      <a:endParaRPr b="1"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1" lang="en-US" sz="1200" u="none" cap="none" strike="noStrike">
                          <a:latin typeface="Calibri"/>
                          <a:ea typeface="Calibri"/>
                          <a:cs typeface="Calibri"/>
                          <a:sym typeface="Calibri"/>
                        </a:rPr>
                        <a:t>Age (years)</a:t>
                      </a:r>
                      <a:endParaRPr b="1"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1" lang="en-US" sz="1200" u="none" cap="none" strike="noStrike">
                          <a:latin typeface="Calibri"/>
                          <a:ea typeface="Calibri"/>
                          <a:cs typeface="Calibri"/>
                          <a:sym typeface="Calibri"/>
                        </a:rPr>
                        <a:t>Handed</a:t>
                      </a:r>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1" lang="en-US" sz="1200" u="none" cap="none" strike="noStrike">
                          <a:latin typeface="Calibri"/>
                          <a:ea typeface="Calibri"/>
                          <a:cs typeface="Calibri"/>
                          <a:sym typeface="Calibri"/>
                        </a:rPr>
                        <a:t>Implant Hem.</a:t>
                      </a:r>
                      <a:endParaRPr b="1"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1" lang="en-US" sz="1200" u="none" cap="none" strike="noStrike">
                          <a:latin typeface="Calibri"/>
                          <a:ea typeface="Calibri"/>
                          <a:cs typeface="Calibri"/>
                          <a:sym typeface="Calibri"/>
                        </a:rPr>
                        <a:t>Seizure Focus</a:t>
                      </a:r>
                      <a:endParaRPr b="1"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1" lang="en-US" sz="1200" u="none" cap="none" strike="noStrike">
                          <a:latin typeface="Calibri"/>
                          <a:ea typeface="Calibri"/>
                          <a:cs typeface="Calibri"/>
                          <a:sym typeface="Calibri"/>
                        </a:rPr>
                        <a:t>Number of Blocks</a:t>
                      </a:r>
                      <a:endParaRPr b="1"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1" lang="en-US" sz="1200" u="none" cap="none" strike="noStrike">
                          <a:latin typeface="Calibri"/>
                          <a:ea typeface="Calibri"/>
                          <a:cs typeface="Calibri"/>
                          <a:sym typeface="Calibri"/>
                        </a:rPr>
                        <a:t>Response Latency (ms)</a:t>
                      </a:r>
                      <a:endParaRPr sz="1200" u="none" cap="none" strike="noStrike">
                        <a:latin typeface="Calibri"/>
                        <a:ea typeface="Calibri"/>
                        <a:cs typeface="Calibri"/>
                        <a:sym typeface="Calibri"/>
                      </a:endParaRPr>
                    </a:p>
                  </a:txBody>
                  <a:tcPr marT="0" marB="0" marR="68575" marL="685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57200">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S357</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Male</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37</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90+</a:t>
                      </a:r>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L</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L. Mesial Temporal</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108</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lang="en-US" sz="1200" u="none" cap="none" strike="noStrike">
                          <a:latin typeface="Calibri"/>
                          <a:ea typeface="Calibri"/>
                          <a:cs typeface="Calibri"/>
                          <a:sym typeface="Calibri"/>
                        </a:rPr>
                        <a:t>1004.2 +/- 209.3</a:t>
                      </a:r>
                      <a:endParaRPr/>
                    </a:p>
                  </a:txBody>
                  <a:tcPr marT="0" marB="0" marR="68575" marL="685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57200">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S362</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Male</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60</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100+</a:t>
                      </a:r>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L &amp; R</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L. Post Inf. Parietal, I Frontal Pole, R. Ant Middle Frontal Gyrus</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281</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lang="en-US" sz="1200" u="none" cap="none" strike="noStrike">
                          <a:latin typeface="Calibri"/>
                          <a:ea typeface="Calibri"/>
                          <a:cs typeface="Calibri"/>
                          <a:sym typeface="Calibri"/>
                        </a:rPr>
                        <a:t>894.7 +/- 202.4</a:t>
                      </a:r>
                      <a:endParaRPr/>
                    </a:p>
                  </a:txBody>
                  <a:tcPr marT="0" marB="0" marR="68575" marL="685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57200">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S369</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Male</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30</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100+</a:t>
                      </a:r>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R</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R. Mesial Temporal [Parahippocampal Gyrus, Amygdala, Hippocampus, Fusiform Gyrus]</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118</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lang="en-US" sz="1200" u="none" cap="none" strike="noStrike">
                          <a:latin typeface="Calibri"/>
                          <a:ea typeface="Calibri"/>
                          <a:cs typeface="Calibri"/>
                          <a:sym typeface="Calibri"/>
                        </a:rPr>
                        <a:t>830.3 +/- 158.7</a:t>
                      </a:r>
                      <a:endParaRPr/>
                    </a:p>
                  </a:txBody>
                  <a:tcPr marT="0" marB="0" marR="68575" marL="685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57200">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S372</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Male</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34</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75+</a:t>
                      </a:r>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L</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L. Temporal Pole, Parahippocampal Gyrus</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144</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lang="en-US" sz="1200" u="none" cap="none" strike="noStrike">
                          <a:latin typeface="Calibri"/>
                          <a:ea typeface="Calibri"/>
                          <a:cs typeface="Calibri"/>
                          <a:sym typeface="Calibri"/>
                        </a:rPr>
                        <a:t>860.0 +/- 121.2</a:t>
                      </a:r>
                      <a:endParaRPr/>
                    </a:p>
                  </a:txBody>
                  <a:tcPr marT="0" marB="0" marR="68575" marL="685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57200">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S376</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Female</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49</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90+</a:t>
                      </a:r>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R</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R. Parahippocampal Gyrus</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u="none" cap="none" strike="noStrike">
                          <a:latin typeface="Calibri"/>
                          <a:ea typeface="Calibri"/>
                          <a:cs typeface="Calibri"/>
                          <a:sym typeface="Calibri"/>
                        </a:rPr>
                        <a:t>133</a:t>
                      </a:r>
                      <a:endParaRPr sz="1200" u="none" cap="none" strike="noStrike">
                        <a:latin typeface="Calibri"/>
                        <a:ea typeface="Calibri"/>
                        <a:cs typeface="Calibri"/>
                        <a:sym typeface="Calibri"/>
                      </a:endParaRPr>
                    </a:p>
                  </a:txBody>
                  <a:tcPr marT="0" marB="0" marR="46625" marL="466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lang="en-US" sz="1200" u="none" cap="none" strike="noStrike">
                          <a:latin typeface="Calibri"/>
                          <a:ea typeface="Calibri"/>
                          <a:cs typeface="Calibri"/>
                          <a:sym typeface="Calibri"/>
                        </a:rPr>
                        <a:t>1027.2 +/- 261.1</a:t>
                      </a:r>
                      <a:endParaRPr/>
                    </a:p>
                  </a:txBody>
                  <a:tcPr marT="0" marB="0" marR="68575" marL="6857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6/5/23</a:t>
            </a:r>
            <a:endParaRPr/>
          </a:p>
        </p:txBody>
      </p:sp>
      <p:sp>
        <p:nvSpPr>
          <p:cNvPr id="191" name="Google Shape;191;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BU Speech Lab</a:t>
            </a:r>
            <a:endParaRPr/>
          </a:p>
        </p:txBody>
      </p:sp>
      <p:sp>
        <p:nvSpPr>
          <p:cNvPr id="192" name="Google Shape;192;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193" name="Google Shape;193;p10"/>
          <p:cNvGraphicFramePr/>
          <p:nvPr/>
        </p:nvGraphicFramePr>
        <p:xfrm>
          <a:off x="129540" y="1239448"/>
          <a:ext cx="3000000" cy="3000000"/>
        </p:xfrm>
        <a:graphic>
          <a:graphicData uri="http://schemas.openxmlformats.org/drawingml/2006/table">
            <a:tbl>
              <a:tblPr bandRow="1" firstRow="1">
                <a:noFill/>
                <a:tableStyleId>{8FD9B075-B830-452E-A285-50F696B34FC9}</a:tableStyleId>
              </a:tblPr>
              <a:tblGrid>
                <a:gridCol w="914400"/>
                <a:gridCol w="457200"/>
                <a:gridCol w="731525"/>
                <a:gridCol w="457200"/>
                <a:gridCol w="731525"/>
                <a:gridCol w="457200"/>
                <a:gridCol w="822950"/>
                <a:gridCol w="457200"/>
                <a:gridCol w="731525"/>
                <a:gridCol w="457200"/>
                <a:gridCol w="822950"/>
                <a:gridCol w="457200"/>
                <a:gridCol w="731525"/>
                <a:gridCol w="457200"/>
                <a:gridCol w="822950"/>
              </a:tblGrid>
              <a:tr h="322600">
                <a:tc gridSpan="15">
                  <a:txBody>
                    <a:bodyPr/>
                    <a:lstStyle/>
                    <a:p>
                      <a:pPr indent="0" lvl="0" marL="0" marR="0" rtl="0" algn="ctr">
                        <a:spcBef>
                          <a:spcPts val="0"/>
                        </a:spcBef>
                        <a:spcAft>
                          <a:spcPts val="0"/>
                        </a:spcAft>
                        <a:buNone/>
                      </a:pPr>
                      <a:r>
                        <a:rPr b="1" lang="en-US" sz="1200">
                          <a:latin typeface="Calibri"/>
                          <a:ea typeface="Calibri"/>
                          <a:cs typeface="Calibri"/>
                          <a:sym typeface="Calibri"/>
                        </a:rPr>
                        <a:t>Number of Significant Electrodes per Participant</a:t>
                      </a:r>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hMerge="1"/>
                <a:tc hMerge="1"/>
                <a:tc hMerge="1"/>
                <a:tc hMerge="1"/>
                <a:tc hMerge="1"/>
                <a:tc hMerge="1"/>
                <a:tc hMerge="1"/>
                <a:tc hMerge="1"/>
                <a:tc hMerge="1"/>
                <a:tc hMerge="1"/>
                <a:tc hMerge="1"/>
                <a:tc hMerge="1"/>
                <a:tc hMerge="1"/>
                <a:tc hMerge="1"/>
              </a:tr>
              <a:tr h="438200">
                <a:tc>
                  <a:txBody>
                    <a:bodyPr/>
                    <a:lstStyle/>
                    <a:p>
                      <a:pPr indent="0" lvl="0" marL="0" marR="0" rtl="0" algn="l">
                        <a:spcBef>
                          <a:spcPts val="0"/>
                        </a:spcBef>
                        <a:spcAft>
                          <a:spcPts val="0"/>
                        </a:spcAft>
                        <a:buNone/>
                      </a:pPr>
                      <a:r>
                        <a:t/>
                      </a:r>
                      <a:endParaRPr b="0" i="1" sz="1200">
                        <a:latin typeface="Calibri"/>
                        <a:ea typeface="Calibri"/>
                        <a:cs typeface="Calibri"/>
                        <a:sym typeface="Calibri"/>
                      </a:endParaRPr>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gridSpan="2">
                  <a:txBody>
                    <a:bodyPr/>
                    <a:lstStyle/>
                    <a:p>
                      <a:pPr indent="0" lvl="0" marL="0" marR="0" rtl="0" algn="l">
                        <a:spcBef>
                          <a:spcPts val="0"/>
                        </a:spcBef>
                        <a:spcAft>
                          <a:spcPts val="0"/>
                        </a:spcAft>
                        <a:buNone/>
                      </a:pPr>
                      <a:r>
                        <a:t/>
                      </a:r>
                      <a:endParaRPr b="0" i="1" sz="1200">
                        <a:latin typeface="Calibri"/>
                        <a:ea typeface="Calibri"/>
                        <a:cs typeface="Calibri"/>
                        <a:sym typeface="Calibri"/>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hMerge="1"/>
                <a:tc gridSpan="4">
                  <a:txBody>
                    <a:bodyPr/>
                    <a:lstStyle/>
                    <a:p>
                      <a:pPr indent="0" lvl="0" marL="0" marR="0" rtl="0" algn="ctr">
                        <a:spcBef>
                          <a:spcPts val="0"/>
                        </a:spcBef>
                        <a:spcAft>
                          <a:spcPts val="0"/>
                        </a:spcAft>
                        <a:buNone/>
                      </a:pPr>
                      <a:r>
                        <a:rPr b="1" i="0" lang="en-US" sz="1200">
                          <a:latin typeface="Calibri"/>
                          <a:ea typeface="Calibri"/>
                          <a:cs typeface="Calibri"/>
                          <a:sym typeface="Calibri"/>
                        </a:rPr>
                        <a:t>Different - Identical</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hMerge="1"/>
                <a:tc hMerge="1"/>
                <a:tc hMerge="1"/>
                <a:tc gridSpan="4">
                  <a:txBody>
                    <a:bodyPr/>
                    <a:lstStyle/>
                    <a:p>
                      <a:pPr indent="0" lvl="0" marL="0" marR="0" rtl="0" algn="ctr">
                        <a:spcBef>
                          <a:spcPts val="0"/>
                        </a:spcBef>
                        <a:spcAft>
                          <a:spcPts val="0"/>
                        </a:spcAft>
                        <a:buNone/>
                      </a:pPr>
                      <a:r>
                        <a:rPr b="1" i="0" lang="en-US" sz="1200">
                          <a:latin typeface="Calibri"/>
                          <a:ea typeface="Calibri"/>
                          <a:cs typeface="Calibri"/>
                          <a:sym typeface="Calibri"/>
                        </a:rPr>
                        <a:t>Flipped-Identical</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hMerge="1"/>
                <a:tc hMerge="1"/>
                <a:tc hMerge="1"/>
                <a:tc gridSpan="4">
                  <a:txBody>
                    <a:bodyPr/>
                    <a:lstStyle/>
                    <a:p>
                      <a:pPr indent="0" lvl="0" marL="0" marR="0" rtl="0" algn="ctr">
                        <a:spcBef>
                          <a:spcPts val="0"/>
                        </a:spcBef>
                        <a:spcAft>
                          <a:spcPts val="0"/>
                        </a:spcAft>
                        <a:buNone/>
                      </a:pPr>
                      <a:r>
                        <a:rPr b="1" i="0" lang="en-US" sz="1200">
                          <a:latin typeface="Calibri"/>
                          <a:ea typeface="Calibri"/>
                          <a:cs typeface="Calibri"/>
                          <a:sym typeface="Calibri"/>
                        </a:rPr>
                        <a:t>Different-Flipped</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hMerge="1"/>
                <a:tc hMerge="1"/>
                <a:tc hMerge="1"/>
              </a:tr>
              <a:tr h="438200">
                <a:tc>
                  <a:txBody>
                    <a:bodyPr/>
                    <a:lstStyle/>
                    <a:p>
                      <a:pPr indent="0" lvl="0" marL="0" marR="0" rtl="0" algn="l">
                        <a:spcBef>
                          <a:spcPts val="0"/>
                        </a:spcBef>
                        <a:spcAft>
                          <a:spcPts val="0"/>
                        </a:spcAft>
                        <a:buNone/>
                      </a:pPr>
                      <a:r>
                        <a:rPr b="0" i="1" lang="en-US" sz="1200">
                          <a:latin typeface="Calibri"/>
                          <a:ea typeface="Calibri"/>
                          <a:cs typeface="Calibri"/>
                          <a:sym typeface="Calibri"/>
                        </a:rPr>
                        <a:t>Participant</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gridSpan="2">
                  <a:txBody>
                    <a:bodyPr/>
                    <a:lstStyle/>
                    <a:p>
                      <a:pPr indent="0" lvl="0" marL="0" marR="0" rtl="0" algn="l">
                        <a:spcBef>
                          <a:spcPts val="0"/>
                        </a:spcBef>
                        <a:spcAft>
                          <a:spcPts val="0"/>
                        </a:spcAft>
                        <a:buNone/>
                      </a:pPr>
                      <a:r>
                        <a:rPr b="0" i="1" lang="en-US" sz="1200">
                          <a:latin typeface="Calibri"/>
                          <a:ea typeface="Calibri"/>
                          <a:cs typeface="Calibri"/>
                          <a:sym typeface="Calibri"/>
                        </a:rPr>
                        <a:t>Active/All Electrodes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hMerge="1"/>
                <a:tc gridSpan="2">
                  <a:txBody>
                    <a:bodyPr/>
                    <a:lstStyle/>
                    <a:p>
                      <a:pPr indent="0" lvl="0" marL="0" marR="0" rtl="0" algn="l">
                        <a:spcBef>
                          <a:spcPts val="0"/>
                        </a:spcBef>
                        <a:spcAft>
                          <a:spcPts val="0"/>
                        </a:spcAft>
                        <a:buNone/>
                      </a:pPr>
                      <a:r>
                        <a:rPr b="0" i="1" lang="en-US" sz="1200"/>
                        <a:t>DBC/All Electrodes</a:t>
                      </a:r>
                      <a:endParaRPr b="0" i="1"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hMerge="1"/>
                <a:tc gridSpan="2">
                  <a:txBody>
                    <a:bodyPr/>
                    <a:lstStyle/>
                    <a:p>
                      <a:pPr indent="0" lvl="0" marL="0" marR="0" rtl="0" algn="l">
                        <a:spcBef>
                          <a:spcPts val="0"/>
                        </a:spcBef>
                        <a:spcAft>
                          <a:spcPts val="0"/>
                        </a:spcAft>
                        <a:buNone/>
                      </a:pPr>
                      <a:r>
                        <a:rPr b="0" i="1" lang="en-US" sz="1200"/>
                        <a:t>Active &amp; DBC/All Electrodes</a:t>
                      </a:r>
                      <a:endParaRPr b="0" i="1"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hMerge="1"/>
                <a:tc gridSpan="2">
                  <a:txBody>
                    <a:bodyPr/>
                    <a:lstStyle/>
                    <a:p>
                      <a:pPr indent="0" lvl="0" marL="0" marR="0" rtl="0" algn="l">
                        <a:spcBef>
                          <a:spcPts val="0"/>
                        </a:spcBef>
                        <a:spcAft>
                          <a:spcPts val="0"/>
                        </a:spcAft>
                        <a:buNone/>
                      </a:pPr>
                      <a:r>
                        <a:rPr b="0" i="1" lang="en-US" sz="1200"/>
                        <a:t>DBC/All Electrodes</a:t>
                      </a:r>
                      <a:endParaRPr b="0" i="1"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hMerge="1"/>
                <a:tc gridSpan="2">
                  <a:txBody>
                    <a:bodyPr/>
                    <a:lstStyle/>
                    <a:p>
                      <a:pPr indent="0" lvl="0" marL="0" marR="0" rtl="0" algn="l">
                        <a:spcBef>
                          <a:spcPts val="0"/>
                        </a:spcBef>
                        <a:spcAft>
                          <a:spcPts val="0"/>
                        </a:spcAft>
                        <a:buNone/>
                      </a:pPr>
                      <a:r>
                        <a:rPr b="0" i="1" lang="en-US" sz="1200"/>
                        <a:t>Active &amp; DBC/All Electrodes</a:t>
                      </a:r>
                      <a:endParaRPr b="0" i="1"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hMerge="1"/>
                <a:tc gridSpan="2">
                  <a:txBody>
                    <a:bodyPr/>
                    <a:lstStyle/>
                    <a:p>
                      <a:pPr indent="0" lvl="0" marL="0" marR="0" rtl="0" algn="l">
                        <a:spcBef>
                          <a:spcPts val="0"/>
                        </a:spcBef>
                        <a:spcAft>
                          <a:spcPts val="0"/>
                        </a:spcAft>
                        <a:buNone/>
                      </a:pPr>
                      <a:r>
                        <a:rPr b="0" i="1" lang="en-US" sz="1200"/>
                        <a:t>DBC/All Electrodes</a:t>
                      </a:r>
                      <a:endParaRPr b="0" i="1"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hMerge="1"/>
                <a:tc gridSpan="2">
                  <a:txBody>
                    <a:bodyPr/>
                    <a:lstStyle/>
                    <a:p>
                      <a:pPr indent="0" lvl="0" marL="0" marR="0" rtl="0" algn="l">
                        <a:spcBef>
                          <a:spcPts val="0"/>
                        </a:spcBef>
                        <a:spcAft>
                          <a:spcPts val="0"/>
                        </a:spcAft>
                        <a:buNone/>
                      </a:pPr>
                      <a:r>
                        <a:rPr b="0" i="1" lang="en-US" sz="1200"/>
                        <a:t>Active &amp; DBC/All Electrodes</a:t>
                      </a:r>
                      <a:endParaRPr b="0" i="1"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hMerge="1"/>
              </a:tr>
              <a:tr h="457200">
                <a:tc>
                  <a:txBody>
                    <a:bodyPr/>
                    <a:lstStyle/>
                    <a:p>
                      <a:pPr indent="0" lvl="0" marL="0" marR="0" rtl="0" algn="l">
                        <a:spcBef>
                          <a:spcPts val="0"/>
                        </a:spcBef>
                        <a:spcAft>
                          <a:spcPts val="0"/>
                        </a:spcAft>
                        <a:buNone/>
                      </a:pPr>
                      <a:r>
                        <a:rPr b="0" lang="en-US" sz="1200"/>
                        <a:t>S357 (n=153)</a:t>
                      </a:r>
                      <a:endParaRPr b="0" sz="1200">
                        <a:latin typeface="Calibri"/>
                        <a:ea typeface="Calibri"/>
                        <a:cs typeface="Calibri"/>
                        <a:sym typeface="Calibri"/>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33</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(21.6%)</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11</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(7.2%)</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6</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(3.4%)</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25</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(16.3%)</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15</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(9.8%)</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13</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(8.5%)</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5</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(3.3%)</a:t>
                      </a:r>
                      <a:endParaRPr/>
                    </a:p>
                  </a:txBody>
                  <a:tcPr marT="9525" marB="0" marR="9525" marL="95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57200">
                <a:tc>
                  <a:txBody>
                    <a:bodyPr/>
                    <a:lstStyle/>
                    <a:p>
                      <a:pPr indent="0" lvl="0" marL="0" marR="0" rtl="0" algn="l">
                        <a:spcBef>
                          <a:spcPts val="0"/>
                        </a:spcBef>
                        <a:spcAft>
                          <a:spcPts val="0"/>
                        </a:spcAft>
                        <a:buNone/>
                      </a:pPr>
                      <a:r>
                        <a:rPr b="0" lang="en-US" sz="1200"/>
                        <a:t>S362 (n=198)</a:t>
                      </a:r>
                      <a:endParaRPr b="0" sz="1200">
                        <a:latin typeface="Calibri"/>
                        <a:ea typeface="Calibri"/>
                        <a:cs typeface="Calibri"/>
                        <a:sym typeface="Calibri"/>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29</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(14.6%)</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12</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(6.1%)</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6 </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(3.0%)</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27</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(13.6%)</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9</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(4.5%)</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15</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(7.6%)</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4</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(2.0%)</a:t>
                      </a:r>
                      <a:endParaRPr/>
                    </a:p>
                  </a:txBody>
                  <a:tcPr marT="9525" marB="0" marR="9525" marL="95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57200">
                <a:tc>
                  <a:txBody>
                    <a:bodyPr/>
                    <a:lstStyle/>
                    <a:p>
                      <a:pPr indent="0" lvl="0" marL="0" marR="0" rtl="0" algn="l">
                        <a:spcBef>
                          <a:spcPts val="0"/>
                        </a:spcBef>
                        <a:spcAft>
                          <a:spcPts val="0"/>
                        </a:spcAft>
                        <a:buNone/>
                      </a:pPr>
                      <a:r>
                        <a:rPr b="0" lang="en-US" sz="1200"/>
                        <a:t>S369 (n=250)</a:t>
                      </a:r>
                      <a:endParaRPr b="0" sz="1200">
                        <a:latin typeface="Calibri"/>
                        <a:ea typeface="Calibri"/>
                        <a:cs typeface="Calibri"/>
                        <a:sym typeface="Calibri"/>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109</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(43.6%)</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15</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(6.0%)</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7</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(2.8%)</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13</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(5.2%)</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6</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(2.4%)</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6</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(2.4%)</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5</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(2.0%)</a:t>
                      </a:r>
                      <a:endParaRPr/>
                    </a:p>
                  </a:txBody>
                  <a:tcPr marT="9525" marB="0" marR="9525" marL="95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57200">
                <a:tc>
                  <a:txBody>
                    <a:bodyPr/>
                    <a:lstStyle/>
                    <a:p>
                      <a:pPr indent="0" lvl="0" marL="0" marR="0" rtl="0" algn="l">
                        <a:spcBef>
                          <a:spcPts val="0"/>
                        </a:spcBef>
                        <a:spcAft>
                          <a:spcPts val="0"/>
                        </a:spcAft>
                        <a:buNone/>
                      </a:pPr>
                      <a:r>
                        <a:rPr b="0" lang="en-US" sz="1200"/>
                        <a:t>S372 (n=214)</a:t>
                      </a:r>
                      <a:endParaRPr b="0" sz="1200">
                        <a:latin typeface="Calibri"/>
                        <a:ea typeface="Calibri"/>
                        <a:cs typeface="Calibri"/>
                        <a:sym typeface="Calibri"/>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72</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(33.6%)</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17</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(7.9%)</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9</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(4.2%)</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30</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(14.0%)</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19</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(8.9%)</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21</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(9.8%)</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7</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(3.3%)</a:t>
                      </a:r>
                      <a:endParaRPr/>
                    </a:p>
                  </a:txBody>
                  <a:tcPr marT="9525" marB="0" marR="9525" marL="95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457200">
                <a:tc>
                  <a:txBody>
                    <a:bodyPr/>
                    <a:lstStyle/>
                    <a:p>
                      <a:pPr indent="0" lvl="0" marL="0" marR="0" rtl="0" algn="l">
                        <a:spcBef>
                          <a:spcPts val="0"/>
                        </a:spcBef>
                        <a:spcAft>
                          <a:spcPts val="0"/>
                        </a:spcAft>
                        <a:buNone/>
                      </a:pPr>
                      <a:r>
                        <a:rPr b="0" lang="en-US" sz="1200"/>
                        <a:t>S376 (n=221)</a:t>
                      </a:r>
                      <a:endParaRPr b="0" sz="1200">
                        <a:latin typeface="Calibri"/>
                        <a:ea typeface="Calibri"/>
                        <a:cs typeface="Calibri"/>
                        <a:sym typeface="Calibri"/>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119</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(53.8%)</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7</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(3.2%)</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4</a:t>
                      </a:r>
                      <a:endParaRPr sz="1200">
                        <a:latin typeface="Calibri"/>
                        <a:ea typeface="Calibri"/>
                        <a:cs typeface="Calibri"/>
                        <a:sym typeface="Calibri"/>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(1.8%)</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2</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(0.9%)</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0</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(0.0%)</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17</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(7.7%)</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12</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(5.4%)</a:t>
                      </a:r>
                      <a:endParaRPr/>
                    </a:p>
                  </a:txBody>
                  <a:tcPr marT="9525" marB="0" marR="9525" marL="95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r>
              <a:tr h="457200">
                <a:tc>
                  <a:txBody>
                    <a:bodyPr/>
                    <a:lstStyle/>
                    <a:p>
                      <a:pPr indent="0" lvl="0" marL="0" marR="0" rtl="0" algn="l">
                        <a:spcBef>
                          <a:spcPts val="0"/>
                        </a:spcBef>
                        <a:spcAft>
                          <a:spcPts val="0"/>
                        </a:spcAft>
                        <a:buNone/>
                      </a:pPr>
                      <a:r>
                        <a:rPr b="0" lang="en-US" sz="1200">
                          <a:latin typeface="Calibri"/>
                          <a:ea typeface="Calibri"/>
                          <a:cs typeface="Calibri"/>
                          <a:sym typeface="Calibri"/>
                        </a:rPr>
                        <a:t>Total (n=1036)</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362</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(34.9%)</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62</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(6.0%)</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32</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(3.1%)</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97</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(9.4%)</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49</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(4.7%)</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72</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(6.9%)</a:t>
                      </a:r>
                      <a:endParaRPr/>
                    </a:p>
                  </a:txBody>
                  <a:tcPr marT="9525" marB="0" marR="9525" marL="9525">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lang="en-US" sz="1200">
                          <a:latin typeface="Calibri"/>
                          <a:ea typeface="Calibri"/>
                          <a:cs typeface="Calibri"/>
                          <a:sym typeface="Calibri"/>
                        </a:rPr>
                        <a:t>33</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spcBef>
                          <a:spcPts val="0"/>
                        </a:spcBef>
                        <a:spcAft>
                          <a:spcPts val="0"/>
                        </a:spcAft>
                        <a:buNone/>
                      </a:pPr>
                      <a:r>
                        <a:rPr b="0" i="0" lang="en-US" sz="1200" u="none" strike="noStrike">
                          <a:solidFill>
                            <a:srgbClr val="000000"/>
                          </a:solidFill>
                          <a:latin typeface="Calibri"/>
                          <a:ea typeface="Calibri"/>
                          <a:cs typeface="Calibri"/>
                          <a:sym typeface="Calibri"/>
                        </a:rPr>
                        <a:t>(3.2%)</a:t>
                      </a:r>
                      <a:endParaRPr/>
                    </a:p>
                  </a:txBody>
                  <a:tcPr marT="9525" marB="0" marR="9525" marL="9525">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2611aba230e_0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00" name="Google Shape;200;g2611aba230e_0_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2611aba230e_0_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07" name="Google Shape;207;g2611aba230e_0_6"/>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2611aba230e_0_12"/>
          <p:cNvSpPr txBox="1"/>
          <p:nvPr>
            <p:ph type="title"/>
          </p:nvPr>
        </p:nvSpPr>
        <p:spPr>
          <a:xfrm>
            <a:off x="0" y="578800"/>
            <a:ext cx="63087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DDS-SSS [flip - iden]</a:t>
            </a:r>
            <a:endParaRPr/>
          </a:p>
        </p:txBody>
      </p:sp>
      <p:sp>
        <p:nvSpPr>
          <p:cNvPr id="214" name="Google Shape;214;g2611aba230e_0_1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pic>
        <p:nvPicPr>
          <p:cNvPr id="215" name="Google Shape;215;g2611aba230e_0_12"/>
          <p:cNvPicPr preferRelativeResize="0"/>
          <p:nvPr/>
        </p:nvPicPr>
        <p:blipFill>
          <a:blip r:embed="rId3">
            <a:alphaModFix/>
          </a:blip>
          <a:stretch>
            <a:fillRect/>
          </a:stretch>
        </p:blipFill>
        <p:spPr>
          <a:xfrm>
            <a:off x="0" y="1971725"/>
            <a:ext cx="6858000" cy="4705350"/>
          </a:xfrm>
          <a:prstGeom prst="rect">
            <a:avLst/>
          </a:prstGeom>
          <a:noFill/>
          <a:ln>
            <a:noFill/>
          </a:ln>
        </p:spPr>
      </p:pic>
      <p:pic>
        <p:nvPicPr>
          <p:cNvPr id="216" name="Google Shape;216;g2611aba230e_0_12"/>
          <p:cNvPicPr preferRelativeResize="0"/>
          <p:nvPr/>
        </p:nvPicPr>
        <p:blipFill>
          <a:blip r:embed="rId4">
            <a:alphaModFix/>
          </a:blip>
          <a:stretch>
            <a:fillRect/>
          </a:stretch>
        </p:blipFill>
        <p:spPr>
          <a:xfrm>
            <a:off x="7647138" y="2236050"/>
            <a:ext cx="6848475" cy="4705350"/>
          </a:xfrm>
          <a:prstGeom prst="rect">
            <a:avLst/>
          </a:prstGeom>
          <a:noFill/>
          <a:ln>
            <a:noFill/>
          </a:ln>
        </p:spPr>
      </p:pic>
      <p:sp>
        <p:nvSpPr>
          <p:cNvPr id="217" name="Google Shape;217;g2611aba230e_0_12"/>
          <p:cNvSpPr txBox="1"/>
          <p:nvPr>
            <p:ph type="title"/>
          </p:nvPr>
        </p:nvSpPr>
        <p:spPr>
          <a:xfrm>
            <a:off x="7539500" y="710850"/>
            <a:ext cx="63087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DDS - DDD [flip - dif]</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descr="Chart&#10;&#10;Description automatically generated" id="95" name="Google Shape;95;p2"/>
          <p:cNvPicPr preferRelativeResize="0"/>
          <p:nvPr/>
        </p:nvPicPr>
        <p:blipFill rotWithShape="1">
          <a:blip r:embed="rId3">
            <a:alphaModFix/>
          </a:blip>
          <a:srcRect b="6016" l="0" r="0" t="4879"/>
          <a:stretch/>
        </p:blipFill>
        <p:spPr>
          <a:xfrm>
            <a:off x="6905869" y="4308396"/>
            <a:ext cx="2245882" cy="788832"/>
          </a:xfrm>
          <a:prstGeom prst="rect">
            <a:avLst/>
          </a:prstGeom>
          <a:noFill/>
          <a:ln cap="flat" cmpd="sng" w="9525">
            <a:solidFill>
              <a:schemeClr val="dk1"/>
            </a:solidFill>
            <a:prstDash val="solid"/>
            <a:round/>
            <a:headEnd len="sm" w="sm" type="none"/>
            <a:tailEnd len="sm" w="sm" type="none"/>
          </a:ln>
        </p:spPr>
      </p:pic>
      <p:pic>
        <p:nvPicPr>
          <p:cNvPr descr="Chart, histogram&#10;&#10;Description automatically generated" id="96" name="Google Shape;96;p2"/>
          <p:cNvPicPr preferRelativeResize="0"/>
          <p:nvPr/>
        </p:nvPicPr>
        <p:blipFill rotWithShape="1">
          <a:blip r:embed="rId4">
            <a:alphaModFix/>
          </a:blip>
          <a:srcRect b="0" l="24319" r="22158" t="0"/>
          <a:stretch/>
        </p:blipFill>
        <p:spPr>
          <a:xfrm>
            <a:off x="2840712" y="4308396"/>
            <a:ext cx="2245883" cy="786059"/>
          </a:xfrm>
          <a:prstGeom prst="rect">
            <a:avLst/>
          </a:prstGeom>
          <a:noFill/>
          <a:ln cap="flat" cmpd="sng" w="9525">
            <a:solidFill>
              <a:schemeClr val="dk1"/>
            </a:solidFill>
            <a:prstDash val="solid"/>
            <a:round/>
            <a:headEnd len="sm" w="sm" type="none"/>
            <a:tailEnd len="sm" w="sm" type="none"/>
          </a:ln>
        </p:spPr>
      </p:pic>
      <p:sp>
        <p:nvSpPr>
          <p:cNvPr id="97" name="Google Shape;97;p2"/>
          <p:cNvSpPr txBox="1"/>
          <p:nvPr/>
        </p:nvSpPr>
        <p:spPr>
          <a:xfrm>
            <a:off x="2133999" y="2738735"/>
            <a:ext cx="888794" cy="92333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br>
              <a:rPr b="0" i="0" lang="en-US" sz="1800" u="none" cap="none" strike="noStrike">
                <a:solidFill>
                  <a:schemeClr val="lt1"/>
                </a:solidFill>
                <a:latin typeface="Calibri"/>
                <a:ea typeface="Calibri"/>
                <a:cs typeface="Calibri"/>
                <a:sym typeface="Calibri"/>
              </a:rPr>
            </a:br>
            <a:r>
              <a:rPr b="0" i="0" lang="en-US" sz="1800" u="none" cap="none" strike="noStrike">
                <a:solidFill>
                  <a:schemeClr val="lt1"/>
                </a:solidFill>
                <a:latin typeface="Calibri"/>
                <a:ea typeface="Calibri"/>
                <a:cs typeface="Calibri"/>
                <a:sym typeface="Calibri"/>
              </a:rPr>
              <a:t>+</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id="98" name="Google Shape;98;p2"/>
          <p:cNvSpPr txBox="1"/>
          <p:nvPr/>
        </p:nvSpPr>
        <p:spPr>
          <a:xfrm>
            <a:off x="6166524" y="2738735"/>
            <a:ext cx="888794" cy="92333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br>
              <a:rPr lang="en-US" sz="1800">
                <a:solidFill>
                  <a:schemeClr val="lt1"/>
                </a:solidFill>
                <a:latin typeface="Calibri"/>
                <a:ea typeface="Calibri"/>
                <a:cs typeface="Calibri"/>
                <a:sym typeface="Calibri"/>
              </a:rPr>
            </a:br>
            <a:r>
              <a:rPr lang="en-US" sz="1800">
                <a:solidFill>
                  <a:schemeClr val="lt1"/>
                </a:solidFill>
                <a:latin typeface="Calibri"/>
                <a:ea typeface="Calibri"/>
                <a:cs typeface="Calibri"/>
                <a:sym typeface="Calibri"/>
              </a:rPr>
              <a:t>+</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id="99" name="Google Shape;99;p2"/>
          <p:cNvSpPr txBox="1"/>
          <p:nvPr/>
        </p:nvSpPr>
        <p:spPr>
          <a:xfrm>
            <a:off x="3519258" y="2738735"/>
            <a:ext cx="888794" cy="92333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br>
              <a:rPr lang="en-US" sz="1800">
                <a:solidFill>
                  <a:schemeClr val="lt1"/>
                </a:solidFill>
                <a:latin typeface="Calibri"/>
                <a:ea typeface="Calibri"/>
                <a:cs typeface="Calibri"/>
                <a:sym typeface="Calibri"/>
              </a:rPr>
            </a:br>
            <a:r>
              <a:rPr lang="en-US" sz="1800">
                <a:solidFill>
                  <a:schemeClr val="lt1"/>
                </a:solidFill>
                <a:latin typeface="Calibri"/>
                <a:ea typeface="Calibri"/>
                <a:cs typeface="Calibri"/>
                <a:sym typeface="Calibri"/>
              </a:rPr>
              <a:t>BEEG</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id="100" name="Google Shape;100;p2"/>
          <p:cNvSpPr txBox="1"/>
          <p:nvPr/>
        </p:nvSpPr>
        <p:spPr>
          <a:xfrm>
            <a:off x="7551783" y="2738735"/>
            <a:ext cx="888794" cy="92333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br>
              <a:rPr lang="en-US" sz="1800">
                <a:solidFill>
                  <a:schemeClr val="lt1"/>
                </a:solidFill>
                <a:latin typeface="Calibri"/>
                <a:ea typeface="Calibri"/>
                <a:cs typeface="Calibri"/>
                <a:sym typeface="Calibri"/>
              </a:rPr>
            </a:br>
            <a:r>
              <a:rPr lang="en-US" sz="1800">
                <a:solidFill>
                  <a:schemeClr val="lt1"/>
                </a:solidFill>
                <a:latin typeface="Calibri"/>
                <a:ea typeface="Calibri"/>
                <a:cs typeface="Calibri"/>
                <a:sym typeface="Calibri"/>
              </a:rPr>
              <a:t>DEEJ</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id="101" name="Google Shape;101;p2"/>
          <p:cNvSpPr txBox="1"/>
          <p:nvPr/>
        </p:nvSpPr>
        <p:spPr>
          <a:xfrm>
            <a:off x="8937042" y="2738735"/>
            <a:ext cx="888794" cy="92333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br>
              <a:rPr lang="en-US" sz="1800">
                <a:solidFill>
                  <a:schemeClr val="lt1"/>
                </a:solidFill>
                <a:latin typeface="Calibri"/>
                <a:ea typeface="Calibri"/>
                <a:cs typeface="Calibri"/>
                <a:sym typeface="Calibri"/>
              </a:rPr>
            </a:br>
            <a:endParaRPr sz="18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id="102" name="Google Shape;102;p2"/>
          <p:cNvSpPr txBox="1"/>
          <p:nvPr/>
        </p:nvSpPr>
        <p:spPr>
          <a:xfrm>
            <a:off x="2224773" y="2092404"/>
            <a:ext cx="707245"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ready</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(0.5s)</a:t>
            </a:r>
            <a:endParaRPr/>
          </a:p>
        </p:txBody>
      </p:sp>
      <p:sp>
        <p:nvSpPr>
          <p:cNvPr id="103" name="Google Shape;103;p2"/>
          <p:cNvSpPr txBox="1"/>
          <p:nvPr/>
        </p:nvSpPr>
        <p:spPr>
          <a:xfrm>
            <a:off x="3610032" y="2092404"/>
            <a:ext cx="707245"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stim</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(1.0s)</a:t>
            </a:r>
            <a:endParaRPr/>
          </a:p>
        </p:txBody>
      </p:sp>
      <p:sp>
        <p:nvSpPr>
          <p:cNvPr id="104" name="Google Shape;104;p2"/>
          <p:cNvSpPr txBox="1"/>
          <p:nvPr/>
        </p:nvSpPr>
        <p:spPr>
          <a:xfrm>
            <a:off x="4915231" y="2092404"/>
            <a:ext cx="744114"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pause</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(1.0s)</a:t>
            </a:r>
            <a:endParaRPr/>
          </a:p>
        </p:txBody>
      </p:sp>
      <p:sp>
        <p:nvSpPr>
          <p:cNvPr id="105" name="Google Shape;105;p2"/>
          <p:cNvSpPr txBox="1"/>
          <p:nvPr/>
        </p:nvSpPr>
        <p:spPr>
          <a:xfrm>
            <a:off x="4842891" y="2738735"/>
            <a:ext cx="888794" cy="92333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br>
              <a:rPr lang="en-US" sz="1800">
                <a:solidFill>
                  <a:schemeClr val="lt1"/>
                </a:solidFill>
                <a:latin typeface="Calibri"/>
                <a:ea typeface="Calibri"/>
                <a:cs typeface="Calibri"/>
                <a:sym typeface="Calibri"/>
              </a:rPr>
            </a:br>
            <a:endParaRPr sz="18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id="106" name="Google Shape;106;p2"/>
          <p:cNvSpPr txBox="1"/>
          <p:nvPr/>
        </p:nvSpPr>
        <p:spPr>
          <a:xfrm>
            <a:off x="6257298" y="2092404"/>
            <a:ext cx="707245"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ready</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(0.5s)</a:t>
            </a:r>
            <a:endParaRPr/>
          </a:p>
        </p:txBody>
      </p:sp>
      <p:sp>
        <p:nvSpPr>
          <p:cNvPr id="107" name="Google Shape;107;p2"/>
          <p:cNvSpPr txBox="1"/>
          <p:nvPr/>
        </p:nvSpPr>
        <p:spPr>
          <a:xfrm>
            <a:off x="7675188" y="2092404"/>
            <a:ext cx="707245"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stim</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(1.0s)</a:t>
            </a:r>
            <a:endParaRPr/>
          </a:p>
        </p:txBody>
      </p:sp>
      <p:sp>
        <p:nvSpPr>
          <p:cNvPr id="108" name="Google Shape;108;p2"/>
          <p:cNvSpPr txBox="1"/>
          <p:nvPr/>
        </p:nvSpPr>
        <p:spPr>
          <a:xfrm>
            <a:off x="8498028" y="2092404"/>
            <a:ext cx="1766830"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pause</a:t>
            </a:r>
            <a:br>
              <a:rPr lang="en-US" sz="1800">
                <a:solidFill>
                  <a:schemeClr val="dk1"/>
                </a:solidFill>
                <a:latin typeface="Calibri"/>
                <a:ea typeface="Calibri"/>
                <a:cs typeface="Calibri"/>
                <a:sym typeface="Calibri"/>
              </a:rPr>
            </a:br>
            <a:r>
              <a:rPr lang="en-US" sz="1800">
                <a:solidFill>
                  <a:schemeClr val="dk1"/>
                </a:solidFill>
                <a:latin typeface="Calibri"/>
                <a:ea typeface="Calibri"/>
                <a:cs typeface="Calibri"/>
                <a:sym typeface="Calibri"/>
              </a:rPr>
              <a:t>(4.5, 5.5, or 6.5s)</a:t>
            </a:r>
            <a:endParaRPr/>
          </a:p>
        </p:txBody>
      </p:sp>
      <p:cxnSp>
        <p:nvCxnSpPr>
          <p:cNvPr id="109" name="Google Shape;109;p2"/>
          <p:cNvCxnSpPr/>
          <p:nvPr/>
        </p:nvCxnSpPr>
        <p:spPr>
          <a:xfrm flipH="1">
            <a:off x="2840712" y="3662065"/>
            <a:ext cx="678546" cy="646331"/>
          </a:xfrm>
          <a:prstGeom prst="straightConnector1">
            <a:avLst/>
          </a:prstGeom>
          <a:noFill/>
          <a:ln cap="flat" cmpd="sng" w="9525">
            <a:solidFill>
              <a:schemeClr val="dk1"/>
            </a:solidFill>
            <a:prstDash val="solid"/>
            <a:miter lim="800000"/>
            <a:headEnd len="sm" w="sm" type="none"/>
            <a:tailEnd len="sm" w="sm" type="none"/>
          </a:ln>
        </p:spPr>
      </p:cxnSp>
      <p:cxnSp>
        <p:nvCxnSpPr>
          <p:cNvPr id="110" name="Google Shape;110;p2"/>
          <p:cNvCxnSpPr/>
          <p:nvPr/>
        </p:nvCxnSpPr>
        <p:spPr>
          <a:xfrm flipH="1">
            <a:off x="6905869" y="3662065"/>
            <a:ext cx="645914" cy="646331"/>
          </a:xfrm>
          <a:prstGeom prst="straightConnector1">
            <a:avLst/>
          </a:prstGeom>
          <a:noFill/>
          <a:ln cap="flat" cmpd="sng" w="9525">
            <a:solidFill>
              <a:schemeClr val="dk1"/>
            </a:solidFill>
            <a:prstDash val="solid"/>
            <a:miter lim="800000"/>
            <a:headEnd len="sm" w="sm" type="none"/>
            <a:tailEnd len="sm" w="sm" type="none"/>
          </a:ln>
        </p:spPr>
      </p:cxnSp>
      <p:cxnSp>
        <p:nvCxnSpPr>
          <p:cNvPr id="111" name="Google Shape;111;p2"/>
          <p:cNvCxnSpPr/>
          <p:nvPr/>
        </p:nvCxnSpPr>
        <p:spPr>
          <a:xfrm>
            <a:off x="4403869" y="3662065"/>
            <a:ext cx="682726" cy="646331"/>
          </a:xfrm>
          <a:prstGeom prst="straightConnector1">
            <a:avLst/>
          </a:prstGeom>
          <a:noFill/>
          <a:ln cap="flat" cmpd="sng" w="9525">
            <a:solidFill>
              <a:schemeClr val="dk1"/>
            </a:solidFill>
            <a:prstDash val="solid"/>
            <a:miter lim="800000"/>
            <a:headEnd len="sm" w="sm" type="none"/>
            <a:tailEnd len="sm" w="sm" type="none"/>
          </a:ln>
        </p:spPr>
      </p:cxnSp>
      <p:cxnSp>
        <p:nvCxnSpPr>
          <p:cNvPr id="112" name="Google Shape;112;p2"/>
          <p:cNvCxnSpPr/>
          <p:nvPr/>
        </p:nvCxnSpPr>
        <p:spPr>
          <a:xfrm>
            <a:off x="8419368" y="3662065"/>
            <a:ext cx="732383" cy="646331"/>
          </a:xfrm>
          <a:prstGeom prst="straightConnector1">
            <a:avLst/>
          </a:prstGeom>
          <a:noFill/>
          <a:ln cap="flat" cmpd="sng" w="9525">
            <a:solidFill>
              <a:schemeClr val="dk1"/>
            </a:solidFill>
            <a:prstDash val="solid"/>
            <a:miter lim="800000"/>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descr="Chart, box and whisker chart&#10;&#10;Description automatically generated" id="118" name="Google Shape;118;p3"/>
          <p:cNvPicPr preferRelativeResize="0"/>
          <p:nvPr/>
        </p:nvPicPr>
        <p:blipFill rotWithShape="1">
          <a:blip r:embed="rId3">
            <a:alphaModFix/>
          </a:blip>
          <a:srcRect b="0" l="0" r="0" t="0"/>
          <a:stretch/>
        </p:blipFill>
        <p:spPr>
          <a:xfrm>
            <a:off x="410520" y="815547"/>
            <a:ext cx="7315200" cy="5486400"/>
          </a:xfrm>
          <a:prstGeom prst="rect">
            <a:avLst/>
          </a:prstGeom>
          <a:noFill/>
          <a:ln>
            <a:noFill/>
          </a:ln>
        </p:spPr>
      </p:pic>
      <p:graphicFrame>
        <p:nvGraphicFramePr>
          <p:cNvPr id="119" name="Google Shape;119;p3"/>
          <p:cNvGraphicFramePr/>
          <p:nvPr/>
        </p:nvGraphicFramePr>
        <p:xfrm>
          <a:off x="9520013" y="4076907"/>
          <a:ext cx="3000000" cy="3000000"/>
        </p:xfrm>
        <a:graphic>
          <a:graphicData uri="http://schemas.openxmlformats.org/drawingml/2006/table">
            <a:tbl>
              <a:tblPr bandRow="1" firstRow="1">
                <a:noFill/>
                <a:tableStyleId>{B37D3DD0-E10E-4542-8666-6E1B8437CDA9}</a:tableStyleId>
              </a:tblPr>
              <a:tblGrid>
                <a:gridCol w="1101125"/>
                <a:gridCol w="1396325"/>
              </a:tblGrid>
              <a:tr h="370850">
                <a:tc>
                  <a:txBody>
                    <a:bodyPr/>
                    <a:lstStyle/>
                    <a:p>
                      <a:pPr indent="0" lvl="0" marL="0" marR="0" rtl="0" algn="r">
                        <a:spcBef>
                          <a:spcPts val="0"/>
                        </a:spcBef>
                        <a:spcAft>
                          <a:spcPts val="0"/>
                        </a:spcAft>
                        <a:buNone/>
                      </a:pPr>
                      <a:r>
                        <a:rPr lang="en-US" sz="1800" u="none" cap="none" strike="noStrike"/>
                        <a:t>S357:</a:t>
                      </a:r>
                      <a:endParaRPr/>
                    </a:p>
                  </a:txBody>
                  <a:tcPr marT="45725" marB="45725" marR="91450" marL="91450">
                    <a:lnR cap="flat" cmpd="sng" w="12700">
                      <a:solidFill>
                        <a:schemeClr val="dk1"/>
                      </a:solidFill>
                      <a:prstDash val="solid"/>
                      <a:round/>
                      <a:headEnd len="sm" w="sm" type="none"/>
                      <a:tailEnd len="sm" w="sm" type="none"/>
                    </a:lnR>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800" u="none" cap="none" strike="noStrike"/>
                        <a:t>0.000230</a:t>
                      </a:r>
                      <a:endParaRPr/>
                    </a:p>
                  </a:txBody>
                  <a:tcPr marT="45725" marB="45725" marR="91450" marL="91450">
                    <a:lnL cap="flat" cmpd="sng" w="12700">
                      <a:solidFill>
                        <a:schemeClr val="dk1"/>
                      </a:solidFill>
                      <a:prstDash val="solid"/>
                      <a:round/>
                      <a:headEnd len="sm" w="sm" type="none"/>
                      <a:tailEnd len="sm" w="sm" type="none"/>
                    </a:lnL>
                    <a:lnB cap="flat" cmpd="sng" w="12700">
                      <a:solidFill>
                        <a:schemeClr val="dk1"/>
                      </a:solidFill>
                      <a:prstDash val="solid"/>
                      <a:round/>
                      <a:headEnd len="sm" w="sm" type="none"/>
                      <a:tailEnd len="sm" w="sm" type="none"/>
                    </a:lnB>
                  </a:tcPr>
                </a:tc>
              </a:tr>
              <a:tr h="370850">
                <a:tc>
                  <a:txBody>
                    <a:bodyPr/>
                    <a:lstStyle/>
                    <a:p>
                      <a:pPr indent="0" lvl="0" marL="0" marR="0" rtl="0" algn="r">
                        <a:spcBef>
                          <a:spcPts val="0"/>
                        </a:spcBef>
                        <a:spcAft>
                          <a:spcPts val="0"/>
                        </a:spcAft>
                        <a:buNone/>
                      </a:pPr>
                      <a:r>
                        <a:rPr lang="en-US" sz="1800"/>
                        <a:t>S362:</a:t>
                      </a:r>
                      <a:endParaRPr/>
                    </a:p>
                  </a:txBody>
                  <a:tcPr marT="45725" marB="45725" marR="91450" marL="91450">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800"/>
                        <a:t>0.000368</a:t>
                      </a:r>
                      <a:endParaRPr/>
                    </a:p>
                  </a:txBody>
                  <a:tcPr marT="45725" marB="45725" marR="91450" marL="91450">
                    <a:lnL cap="flat" cmpd="sng" w="12700">
                      <a:solidFill>
                        <a:schemeClr val="dk1"/>
                      </a:solidFill>
                      <a:prstDash val="solid"/>
                      <a:round/>
                      <a:headEnd len="sm" w="sm" type="none"/>
                      <a:tailEnd len="sm" w="sm" type="none"/>
                    </a:lnL>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70850">
                <a:tc>
                  <a:txBody>
                    <a:bodyPr/>
                    <a:lstStyle/>
                    <a:p>
                      <a:pPr indent="0" lvl="0" marL="0" marR="0" rtl="0" algn="r">
                        <a:spcBef>
                          <a:spcPts val="0"/>
                        </a:spcBef>
                        <a:spcAft>
                          <a:spcPts val="0"/>
                        </a:spcAft>
                        <a:buNone/>
                      </a:pPr>
                      <a:r>
                        <a:rPr lang="en-US" sz="1800"/>
                        <a:t>S369:</a:t>
                      </a:r>
                      <a:endParaRPr/>
                    </a:p>
                  </a:txBody>
                  <a:tcPr marT="45725" marB="45725" marR="91450" marL="91450">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800"/>
                        <a:t>0.013775</a:t>
                      </a:r>
                      <a:endParaRPr/>
                    </a:p>
                  </a:txBody>
                  <a:tcPr marT="45725" marB="45725" marR="91450" marL="91450">
                    <a:lnL cap="flat" cmpd="sng" w="12700">
                      <a:solidFill>
                        <a:schemeClr val="dk1"/>
                      </a:solidFill>
                      <a:prstDash val="solid"/>
                      <a:round/>
                      <a:headEnd len="sm" w="sm" type="none"/>
                      <a:tailEnd len="sm" w="sm" type="none"/>
                    </a:lnL>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70850">
                <a:tc>
                  <a:txBody>
                    <a:bodyPr/>
                    <a:lstStyle/>
                    <a:p>
                      <a:pPr indent="0" lvl="0" marL="0" marR="0" rtl="0" algn="r">
                        <a:spcBef>
                          <a:spcPts val="0"/>
                        </a:spcBef>
                        <a:spcAft>
                          <a:spcPts val="0"/>
                        </a:spcAft>
                        <a:buNone/>
                      </a:pPr>
                      <a:r>
                        <a:rPr lang="en-US" sz="1800"/>
                        <a:t>S372:</a:t>
                      </a:r>
                      <a:endParaRPr/>
                    </a:p>
                  </a:txBody>
                  <a:tcPr marT="45725" marB="45725" marR="91450" marL="91450">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800"/>
                        <a:t>0.039985</a:t>
                      </a:r>
                      <a:endParaRPr/>
                    </a:p>
                  </a:txBody>
                  <a:tcPr marT="45725" marB="45725" marR="91450" marL="91450">
                    <a:lnL cap="flat" cmpd="sng" w="12700">
                      <a:solidFill>
                        <a:schemeClr val="dk1"/>
                      </a:solidFill>
                      <a:prstDash val="solid"/>
                      <a:round/>
                      <a:headEnd len="sm" w="sm" type="none"/>
                      <a:tailEnd len="sm" w="sm" type="none"/>
                    </a:lnL>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70850">
                <a:tc>
                  <a:txBody>
                    <a:bodyPr/>
                    <a:lstStyle/>
                    <a:p>
                      <a:pPr indent="0" lvl="0" marL="0" marR="0" rtl="0" algn="r">
                        <a:spcBef>
                          <a:spcPts val="0"/>
                        </a:spcBef>
                        <a:spcAft>
                          <a:spcPts val="0"/>
                        </a:spcAft>
                        <a:buNone/>
                      </a:pPr>
                      <a:r>
                        <a:rPr lang="en-US" sz="1800"/>
                        <a:t>S376:</a:t>
                      </a:r>
                      <a:endParaRPr/>
                    </a:p>
                  </a:txBody>
                  <a:tcPr marT="45725" marB="45725" marR="91450" marL="91450">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spcBef>
                          <a:spcPts val="0"/>
                        </a:spcBef>
                        <a:spcAft>
                          <a:spcPts val="0"/>
                        </a:spcAft>
                        <a:buNone/>
                      </a:pPr>
                      <a:r>
                        <a:rPr lang="en-US" sz="1800"/>
                        <a:t>0.047623</a:t>
                      </a:r>
                      <a:endParaRPr/>
                    </a:p>
                  </a:txBody>
                  <a:tcPr marT="45725" marB="45725" marR="91450" marL="91450">
                    <a:lnL cap="flat" cmpd="sng" w="12700">
                      <a:solidFill>
                        <a:schemeClr val="dk1"/>
                      </a:solidFill>
                      <a:prstDash val="solid"/>
                      <a:round/>
                      <a:headEnd len="sm" w="sm" type="none"/>
                      <a:tailEnd len="sm" w="sm" type="none"/>
                    </a:lnL>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70850">
                <a:tc>
                  <a:txBody>
                    <a:bodyPr/>
                    <a:lstStyle/>
                    <a:p>
                      <a:pPr indent="0" lvl="0" marL="0" marR="0" rtl="0" algn="r">
                        <a:spcBef>
                          <a:spcPts val="0"/>
                        </a:spcBef>
                        <a:spcAft>
                          <a:spcPts val="0"/>
                        </a:spcAft>
                        <a:buNone/>
                      </a:pPr>
                      <a:r>
                        <a:rPr lang="en-US" sz="1800"/>
                        <a:t>All:</a:t>
                      </a:r>
                      <a:endParaRPr/>
                    </a:p>
                  </a:txBody>
                  <a:tcPr marT="45725" marB="45725" marR="91450" marL="91450">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tcPr>
                </a:tc>
                <a:tc>
                  <a:txBody>
                    <a:bodyPr/>
                    <a:lstStyle/>
                    <a:p>
                      <a:pPr indent="0" lvl="0" marL="0" marR="0" rtl="0" algn="l">
                        <a:spcBef>
                          <a:spcPts val="0"/>
                        </a:spcBef>
                        <a:spcAft>
                          <a:spcPts val="0"/>
                        </a:spcAft>
                        <a:buNone/>
                      </a:pPr>
                      <a:r>
                        <a:rPr lang="en-US" sz="1800"/>
                        <a:t>9.0209e-10</a:t>
                      </a:r>
                      <a:endParaRPr/>
                    </a:p>
                  </a:txBody>
                  <a:tcPr marT="45725" marB="45725" marR="91450" marL="91450">
                    <a:lnL cap="flat" cmpd="sng" w="12700">
                      <a:solidFill>
                        <a:schemeClr val="dk1"/>
                      </a:solidFill>
                      <a:prstDash val="solid"/>
                      <a:round/>
                      <a:headEnd len="sm" w="sm" type="none"/>
                      <a:tailEnd len="sm" w="sm" type="none"/>
                    </a:lnL>
                    <a:lnT cap="flat" cmpd="sng" w="12700">
                      <a:solidFill>
                        <a:schemeClr val="dk1"/>
                      </a:solidFill>
                      <a:prstDash val="solid"/>
                      <a:round/>
                      <a:headEnd len="sm" w="sm" type="none"/>
                      <a:tailEnd len="sm" w="sm" type="none"/>
                    </a:lnT>
                  </a:tcPr>
                </a:tc>
              </a:tr>
            </a:tbl>
          </a:graphicData>
        </a:graphic>
      </p:graphicFrame>
      <p:cxnSp>
        <p:nvCxnSpPr>
          <p:cNvPr id="120" name="Google Shape;120;p3"/>
          <p:cNvCxnSpPr/>
          <p:nvPr/>
        </p:nvCxnSpPr>
        <p:spPr>
          <a:xfrm>
            <a:off x="1755057" y="1474839"/>
            <a:ext cx="634181" cy="0"/>
          </a:xfrm>
          <a:prstGeom prst="straightConnector1">
            <a:avLst/>
          </a:prstGeom>
          <a:noFill/>
          <a:ln cap="flat" cmpd="sng" w="9525">
            <a:solidFill>
              <a:schemeClr val="dk1"/>
            </a:solidFill>
            <a:prstDash val="solid"/>
            <a:miter lim="800000"/>
            <a:headEnd len="sm" w="sm" type="none"/>
            <a:tailEnd len="sm" w="sm" type="none"/>
          </a:ln>
        </p:spPr>
      </p:cxnSp>
      <p:cxnSp>
        <p:nvCxnSpPr>
          <p:cNvPr id="121" name="Google Shape;121;p3"/>
          <p:cNvCxnSpPr/>
          <p:nvPr/>
        </p:nvCxnSpPr>
        <p:spPr>
          <a:xfrm>
            <a:off x="2556386" y="1474839"/>
            <a:ext cx="634181" cy="0"/>
          </a:xfrm>
          <a:prstGeom prst="straightConnector1">
            <a:avLst/>
          </a:prstGeom>
          <a:noFill/>
          <a:ln cap="flat" cmpd="sng" w="9525">
            <a:solidFill>
              <a:schemeClr val="dk1"/>
            </a:solidFill>
            <a:prstDash val="solid"/>
            <a:miter lim="800000"/>
            <a:headEnd len="sm" w="sm" type="none"/>
            <a:tailEnd len="sm" w="sm" type="none"/>
          </a:ln>
        </p:spPr>
      </p:cxnSp>
      <p:cxnSp>
        <p:nvCxnSpPr>
          <p:cNvPr id="122" name="Google Shape;122;p3"/>
          <p:cNvCxnSpPr/>
          <p:nvPr/>
        </p:nvCxnSpPr>
        <p:spPr>
          <a:xfrm>
            <a:off x="3411792" y="1474839"/>
            <a:ext cx="634181" cy="0"/>
          </a:xfrm>
          <a:prstGeom prst="straightConnector1">
            <a:avLst/>
          </a:prstGeom>
          <a:noFill/>
          <a:ln cap="flat" cmpd="sng" w="9525">
            <a:solidFill>
              <a:schemeClr val="dk1"/>
            </a:solidFill>
            <a:prstDash val="solid"/>
            <a:miter lim="800000"/>
            <a:headEnd len="sm" w="sm" type="none"/>
            <a:tailEnd len="sm" w="sm" type="none"/>
          </a:ln>
        </p:spPr>
      </p:cxnSp>
      <p:cxnSp>
        <p:nvCxnSpPr>
          <p:cNvPr id="123" name="Google Shape;123;p3"/>
          <p:cNvCxnSpPr/>
          <p:nvPr/>
        </p:nvCxnSpPr>
        <p:spPr>
          <a:xfrm>
            <a:off x="4213121" y="1474839"/>
            <a:ext cx="634181" cy="0"/>
          </a:xfrm>
          <a:prstGeom prst="straightConnector1">
            <a:avLst/>
          </a:prstGeom>
          <a:noFill/>
          <a:ln cap="flat" cmpd="sng" w="9525">
            <a:solidFill>
              <a:schemeClr val="dk1"/>
            </a:solidFill>
            <a:prstDash val="solid"/>
            <a:miter lim="800000"/>
            <a:headEnd len="sm" w="sm" type="none"/>
            <a:tailEnd len="sm" w="sm" type="none"/>
          </a:ln>
        </p:spPr>
      </p:cxnSp>
      <p:cxnSp>
        <p:nvCxnSpPr>
          <p:cNvPr id="124" name="Google Shape;124;p3"/>
          <p:cNvCxnSpPr/>
          <p:nvPr/>
        </p:nvCxnSpPr>
        <p:spPr>
          <a:xfrm>
            <a:off x="5183906" y="1474839"/>
            <a:ext cx="634181" cy="0"/>
          </a:xfrm>
          <a:prstGeom prst="straightConnector1">
            <a:avLst/>
          </a:prstGeom>
          <a:noFill/>
          <a:ln cap="flat" cmpd="sng" w="9525">
            <a:solidFill>
              <a:schemeClr val="dk1"/>
            </a:solidFill>
            <a:prstDash val="solid"/>
            <a:miter lim="800000"/>
            <a:headEnd len="sm" w="sm" type="none"/>
            <a:tailEnd len="sm" w="sm" type="none"/>
          </a:ln>
        </p:spPr>
      </p:cxnSp>
      <p:cxnSp>
        <p:nvCxnSpPr>
          <p:cNvPr id="125" name="Google Shape;125;p3"/>
          <p:cNvCxnSpPr/>
          <p:nvPr/>
        </p:nvCxnSpPr>
        <p:spPr>
          <a:xfrm>
            <a:off x="5982927" y="1474839"/>
            <a:ext cx="634181" cy="0"/>
          </a:xfrm>
          <a:prstGeom prst="straightConnector1">
            <a:avLst/>
          </a:prstGeom>
          <a:noFill/>
          <a:ln cap="flat" cmpd="sng" w="9525">
            <a:solidFill>
              <a:schemeClr val="dk1"/>
            </a:solidFill>
            <a:prstDash val="solid"/>
            <a:miter lim="800000"/>
            <a:headEnd len="sm" w="sm" type="none"/>
            <a:tailEnd len="sm" w="sm" type="none"/>
          </a:ln>
        </p:spPr>
      </p:cxnSp>
      <p:sp>
        <p:nvSpPr>
          <p:cNvPr id="126" name="Google Shape;126;p3"/>
          <p:cNvSpPr txBox="1"/>
          <p:nvPr/>
        </p:nvSpPr>
        <p:spPr>
          <a:xfrm>
            <a:off x="1804246" y="1290173"/>
            <a:ext cx="5309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t>
            </a:r>
            <a:endParaRPr/>
          </a:p>
        </p:txBody>
      </p:sp>
      <p:sp>
        <p:nvSpPr>
          <p:cNvPr id="127" name="Google Shape;127;p3"/>
          <p:cNvSpPr txBox="1"/>
          <p:nvPr/>
        </p:nvSpPr>
        <p:spPr>
          <a:xfrm>
            <a:off x="2608018" y="1290173"/>
            <a:ext cx="5309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t>
            </a:r>
            <a:endParaRPr/>
          </a:p>
        </p:txBody>
      </p:sp>
      <p:sp>
        <p:nvSpPr>
          <p:cNvPr id="128" name="Google Shape;128;p3"/>
          <p:cNvSpPr txBox="1"/>
          <p:nvPr/>
        </p:nvSpPr>
        <p:spPr>
          <a:xfrm>
            <a:off x="3578841" y="1290173"/>
            <a:ext cx="3000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t>
            </a:r>
            <a:endParaRPr/>
          </a:p>
        </p:txBody>
      </p:sp>
      <p:sp>
        <p:nvSpPr>
          <p:cNvPr id="129" name="Google Shape;129;p3"/>
          <p:cNvSpPr txBox="1"/>
          <p:nvPr/>
        </p:nvSpPr>
        <p:spPr>
          <a:xfrm>
            <a:off x="4380170" y="1290173"/>
            <a:ext cx="3000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t>
            </a:r>
            <a:endParaRPr/>
          </a:p>
        </p:txBody>
      </p:sp>
      <p:sp>
        <p:nvSpPr>
          <p:cNvPr id="130" name="Google Shape;130;p3"/>
          <p:cNvSpPr txBox="1"/>
          <p:nvPr/>
        </p:nvSpPr>
        <p:spPr>
          <a:xfrm>
            <a:off x="5350956" y="1290173"/>
            <a:ext cx="3000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t>
            </a:r>
            <a:endParaRPr/>
          </a:p>
        </p:txBody>
      </p:sp>
      <p:sp>
        <p:nvSpPr>
          <p:cNvPr id="131" name="Google Shape;131;p3"/>
          <p:cNvSpPr txBox="1"/>
          <p:nvPr/>
        </p:nvSpPr>
        <p:spPr>
          <a:xfrm>
            <a:off x="5982927" y="1290173"/>
            <a:ext cx="64633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6/5/23</a:t>
            </a:r>
            <a:endParaRPr/>
          </a:p>
        </p:txBody>
      </p:sp>
      <p:sp>
        <p:nvSpPr>
          <p:cNvPr id="138" name="Google Shape;138;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BU Speech Lab</a:t>
            </a:r>
            <a:endParaRPr/>
          </a:p>
        </p:txBody>
      </p:sp>
      <p:sp>
        <p:nvSpPr>
          <p:cNvPr id="139" name="Google Shape;139;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descr="A picture containing text, screenshot, diagram, line&#10;&#10;Description automatically generated" id="140" name="Google Shape;140;p4"/>
          <p:cNvPicPr preferRelativeResize="0"/>
          <p:nvPr/>
        </p:nvPicPr>
        <p:blipFill rotWithShape="1">
          <a:blip r:embed="rId3">
            <a:alphaModFix/>
          </a:blip>
          <a:srcRect b="0" l="0" r="0" t="0"/>
          <a:stretch/>
        </p:blipFill>
        <p:spPr>
          <a:xfrm>
            <a:off x="158189" y="1324780"/>
            <a:ext cx="4285202" cy="3213902"/>
          </a:xfrm>
          <a:prstGeom prst="rect">
            <a:avLst/>
          </a:prstGeom>
          <a:noFill/>
          <a:ln>
            <a:noFill/>
          </a:ln>
        </p:spPr>
      </p:pic>
      <p:pic>
        <p:nvPicPr>
          <p:cNvPr descr="A picture containing line, plot, diagram&#10;&#10;Description automatically generated" id="141" name="Google Shape;141;p4"/>
          <p:cNvPicPr preferRelativeResize="0"/>
          <p:nvPr/>
        </p:nvPicPr>
        <p:blipFill rotWithShape="1">
          <a:blip r:embed="rId4">
            <a:alphaModFix/>
          </a:blip>
          <a:srcRect b="0" l="8986" r="7352" t="0"/>
          <a:stretch/>
        </p:blipFill>
        <p:spPr>
          <a:xfrm>
            <a:off x="4432302" y="1285863"/>
            <a:ext cx="6310290" cy="325281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5"/>
          <p:cNvSpPr txBox="1"/>
          <p:nvPr/>
        </p:nvSpPr>
        <p:spPr>
          <a:xfrm>
            <a:off x="1998705" y="2637099"/>
            <a:ext cx="7800202" cy="970266"/>
          </a:xfrm>
          <a:prstGeom prst="rect">
            <a:avLst/>
          </a:pr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800">
                <a:latin typeface="Calibri"/>
                <a:ea typeface="Calibri"/>
                <a:cs typeface="Calibri"/>
                <a:sym typeface="Calibri"/>
              </a:rPr>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DI</a:t>
            </a:r>
            <a:endParaRPr/>
          </a:p>
        </p:txBody>
      </p:sp>
      <p:pic>
        <p:nvPicPr>
          <p:cNvPr descr="A picture containing sketch&#10;&#10;Description automatically generated" id="153" name="Google Shape;153;p6"/>
          <p:cNvPicPr preferRelativeResize="0"/>
          <p:nvPr/>
        </p:nvPicPr>
        <p:blipFill rotWithShape="1">
          <a:blip r:embed="rId3">
            <a:alphaModFix/>
          </a:blip>
          <a:srcRect b="0" l="0" r="0" t="0"/>
          <a:stretch/>
        </p:blipFill>
        <p:spPr>
          <a:xfrm>
            <a:off x="1917700" y="967864"/>
            <a:ext cx="4178300" cy="2857500"/>
          </a:xfrm>
          <a:prstGeom prst="rect">
            <a:avLst/>
          </a:prstGeom>
          <a:noFill/>
          <a:ln>
            <a:noFill/>
          </a:ln>
        </p:spPr>
      </p:pic>
      <p:pic>
        <p:nvPicPr>
          <p:cNvPr descr="A picture containing sketch, brain&#10;&#10;Description automatically generated" id="154" name="Google Shape;154;p6"/>
          <p:cNvPicPr preferRelativeResize="0"/>
          <p:nvPr/>
        </p:nvPicPr>
        <p:blipFill rotWithShape="1">
          <a:blip r:embed="rId4">
            <a:alphaModFix/>
          </a:blip>
          <a:srcRect b="0" l="0" r="0" t="0"/>
          <a:stretch/>
        </p:blipFill>
        <p:spPr>
          <a:xfrm>
            <a:off x="6174658" y="993264"/>
            <a:ext cx="4127500" cy="2832100"/>
          </a:xfrm>
          <a:prstGeom prst="rect">
            <a:avLst/>
          </a:prstGeom>
          <a:noFill/>
          <a:ln>
            <a:noFill/>
          </a:ln>
        </p:spPr>
      </p:pic>
      <p:pic>
        <p:nvPicPr>
          <p:cNvPr descr="A close-up of a brain&#10;&#10;Description automatically generated with medium confidence" id="155" name="Google Shape;155;p6"/>
          <p:cNvPicPr preferRelativeResize="0"/>
          <p:nvPr/>
        </p:nvPicPr>
        <p:blipFill rotWithShape="1">
          <a:blip r:embed="rId5">
            <a:alphaModFix/>
          </a:blip>
          <a:srcRect b="0" l="0" r="0" t="0"/>
          <a:stretch/>
        </p:blipFill>
        <p:spPr>
          <a:xfrm>
            <a:off x="1917700" y="3825365"/>
            <a:ext cx="4178300" cy="2861581"/>
          </a:xfrm>
          <a:prstGeom prst="rect">
            <a:avLst/>
          </a:prstGeom>
          <a:noFill/>
          <a:ln>
            <a:noFill/>
          </a:ln>
        </p:spPr>
      </p:pic>
      <p:pic>
        <p:nvPicPr>
          <p:cNvPr descr="A picture containing sketch, brain&#10;&#10;Description automatically generated" id="156" name="Google Shape;156;p6"/>
          <p:cNvPicPr preferRelativeResize="0"/>
          <p:nvPr/>
        </p:nvPicPr>
        <p:blipFill rotWithShape="1">
          <a:blip r:embed="rId6">
            <a:alphaModFix/>
          </a:blip>
          <a:srcRect b="0" l="0" r="0" t="0"/>
          <a:stretch/>
        </p:blipFill>
        <p:spPr>
          <a:xfrm>
            <a:off x="6241333" y="3825364"/>
            <a:ext cx="4125854" cy="2832099"/>
          </a:xfrm>
          <a:prstGeom prst="rect">
            <a:avLst/>
          </a:prstGeom>
          <a:noFill/>
          <a:ln>
            <a:noFill/>
          </a:ln>
        </p:spPr>
      </p:pic>
      <p:sp>
        <p:nvSpPr>
          <p:cNvPr id="157" name="Google Shape;157;p6"/>
          <p:cNvSpPr txBox="1"/>
          <p:nvPr/>
        </p:nvSpPr>
        <p:spPr>
          <a:xfrm>
            <a:off x="8810882" y="0"/>
            <a:ext cx="338111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70C0"/>
                </a:solidFill>
                <a:latin typeface="Calibri"/>
                <a:ea typeface="Calibri"/>
                <a:cs typeface="Calibri"/>
                <a:sym typeface="Calibri"/>
              </a:rPr>
              <a:t>Blue</a:t>
            </a:r>
            <a:r>
              <a:rPr lang="en-US" sz="1800">
                <a:solidFill>
                  <a:schemeClr val="dk1"/>
                </a:solidFill>
                <a:latin typeface="Calibri"/>
                <a:ea typeface="Calibri"/>
                <a:cs typeface="Calibri"/>
                <a:sym typeface="Calibri"/>
              </a:rPr>
              <a:t> – Greater activity in Different</a:t>
            </a:r>
            <a:endParaRPr/>
          </a:p>
          <a:p>
            <a:pPr indent="0" lvl="0" marL="0" marR="0" rtl="0" algn="l">
              <a:spcBef>
                <a:spcPts val="0"/>
              </a:spcBef>
              <a:spcAft>
                <a:spcPts val="0"/>
              </a:spcAft>
              <a:buNone/>
            </a:pPr>
            <a:r>
              <a:rPr lang="en-US" sz="1800">
                <a:solidFill>
                  <a:srgbClr val="FF0000"/>
                </a:solidFill>
                <a:latin typeface="Calibri"/>
                <a:ea typeface="Calibri"/>
                <a:cs typeface="Calibri"/>
                <a:sym typeface="Calibri"/>
              </a:rPr>
              <a:t>Red</a:t>
            </a:r>
            <a:r>
              <a:rPr lang="en-US" sz="1800">
                <a:solidFill>
                  <a:schemeClr val="dk1"/>
                </a:solidFill>
                <a:latin typeface="Calibri"/>
                <a:ea typeface="Calibri"/>
                <a:cs typeface="Calibri"/>
                <a:sym typeface="Calibri"/>
              </a:rPr>
              <a:t> – Greater activity in Identical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FI</a:t>
            </a:r>
            <a:endParaRPr/>
          </a:p>
        </p:txBody>
      </p:sp>
      <p:pic>
        <p:nvPicPr>
          <p:cNvPr descr="A picture containing screenshot&#10;&#10;Description automatically generated" id="163" name="Google Shape;163;p7"/>
          <p:cNvPicPr preferRelativeResize="0"/>
          <p:nvPr/>
        </p:nvPicPr>
        <p:blipFill rotWithShape="1">
          <a:blip r:embed="rId3">
            <a:alphaModFix/>
          </a:blip>
          <a:srcRect b="0" l="0" r="0" t="0"/>
          <a:stretch/>
        </p:blipFill>
        <p:spPr>
          <a:xfrm>
            <a:off x="1881240" y="999611"/>
            <a:ext cx="4064000" cy="2794000"/>
          </a:xfrm>
          <a:prstGeom prst="rect">
            <a:avLst/>
          </a:prstGeom>
          <a:noFill/>
          <a:ln>
            <a:noFill/>
          </a:ln>
        </p:spPr>
      </p:pic>
      <p:pic>
        <p:nvPicPr>
          <p:cNvPr descr="A picture containing sketch, brain&#10;&#10;Description automatically generated" id="164" name="Google Shape;164;p7"/>
          <p:cNvPicPr preferRelativeResize="0"/>
          <p:nvPr/>
        </p:nvPicPr>
        <p:blipFill rotWithShape="1">
          <a:blip r:embed="rId4">
            <a:alphaModFix/>
          </a:blip>
          <a:srcRect b="0" l="0" r="0" t="0"/>
          <a:stretch/>
        </p:blipFill>
        <p:spPr>
          <a:xfrm>
            <a:off x="6096000" y="999611"/>
            <a:ext cx="4064000" cy="2794000"/>
          </a:xfrm>
          <a:prstGeom prst="rect">
            <a:avLst/>
          </a:prstGeom>
          <a:noFill/>
          <a:ln>
            <a:noFill/>
          </a:ln>
        </p:spPr>
      </p:pic>
      <p:pic>
        <p:nvPicPr>
          <p:cNvPr descr="A close-up of a brain&#10;&#10;Description automatically generated with medium confidence" id="165" name="Google Shape;165;p7"/>
          <p:cNvPicPr preferRelativeResize="0"/>
          <p:nvPr/>
        </p:nvPicPr>
        <p:blipFill rotWithShape="1">
          <a:blip r:embed="rId5">
            <a:alphaModFix/>
          </a:blip>
          <a:srcRect b="0" l="0" r="0" t="0"/>
          <a:stretch/>
        </p:blipFill>
        <p:spPr>
          <a:xfrm>
            <a:off x="1874890" y="3793611"/>
            <a:ext cx="4054785" cy="2783316"/>
          </a:xfrm>
          <a:prstGeom prst="rect">
            <a:avLst/>
          </a:prstGeom>
          <a:noFill/>
          <a:ln>
            <a:noFill/>
          </a:ln>
        </p:spPr>
      </p:pic>
      <p:pic>
        <p:nvPicPr>
          <p:cNvPr descr="A close-up of a brain&#10;&#10;Description automatically generated with medium confidence" id="166" name="Google Shape;166;p7"/>
          <p:cNvPicPr preferRelativeResize="0"/>
          <p:nvPr/>
        </p:nvPicPr>
        <p:blipFill rotWithShape="1">
          <a:blip r:embed="rId6">
            <a:alphaModFix/>
          </a:blip>
          <a:srcRect b="0" l="0" r="0" t="0"/>
          <a:stretch/>
        </p:blipFill>
        <p:spPr>
          <a:xfrm>
            <a:off x="6105215" y="3806625"/>
            <a:ext cx="4054785" cy="2794000"/>
          </a:xfrm>
          <a:prstGeom prst="rect">
            <a:avLst/>
          </a:prstGeom>
          <a:noFill/>
          <a:ln>
            <a:noFill/>
          </a:ln>
        </p:spPr>
      </p:pic>
      <p:sp>
        <p:nvSpPr>
          <p:cNvPr id="167" name="Google Shape;167;p7"/>
          <p:cNvSpPr txBox="1"/>
          <p:nvPr/>
        </p:nvSpPr>
        <p:spPr>
          <a:xfrm>
            <a:off x="8810882" y="0"/>
            <a:ext cx="338111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70C0"/>
                </a:solidFill>
                <a:latin typeface="Calibri"/>
                <a:ea typeface="Calibri"/>
                <a:cs typeface="Calibri"/>
                <a:sym typeface="Calibri"/>
              </a:rPr>
              <a:t>Blue</a:t>
            </a:r>
            <a:r>
              <a:rPr lang="en-US" sz="1800">
                <a:solidFill>
                  <a:schemeClr val="dk1"/>
                </a:solidFill>
                <a:latin typeface="Calibri"/>
                <a:ea typeface="Calibri"/>
                <a:cs typeface="Calibri"/>
                <a:sym typeface="Calibri"/>
              </a:rPr>
              <a:t> – Greater activity in Flipped</a:t>
            </a:r>
            <a:endParaRPr/>
          </a:p>
          <a:p>
            <a:pPr indent="0" lvl="0" marL="0" marR="0" rtl="0" algn="l">
              <a:spcBef>
                <a:spcPts val="0"/>
              </a:spcBef>
              <a:spcAft>
                <a:spcPts val="0"/>
              </a:spcAft>
              <a:buNone/>
            </a:pPr>
            <a:r>
              <a:rPr lang="en-US" sz="1800">
                <a:solidFill>
                  <a:srgbClr val="FF0000"/>
                </a:solidFill>
                <a:latin typeface="Calibri"/>
                <a:ea typeface="Calibri"/>
                <a:cs typeface="Calibri"/>
                <a:sym typeface="Calibri"/>
              </a:rPr>
              <a:t>Red</a:t>
            </a:r>
            <a:r>
              <a:rPr lang="en-US" sz="1800">
                <a:solidFill>
                  <a:schemeClr val="dk1"/>
                </a:solidFill>
                <a:latin typeface="Calibri"/>
                <a:ea typeface="Calibri"/>
                <a:cs typeface="Calibri"/>
                <a:sym typeface="Calibri"/>
              </a:rPr>
              <a:t> – Greater activity in Identical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DF</a:t>
            </a:r>
            <a:endParaRPr/>
          </a:p>
        </p:txBody>
      </p:sp>
      <p:pic>
        <p:nvPicPr>
          <p:cNvPr descr="A picture containing sketch, brain&#10;&#10;Description automatically generated" id="174" name="Google Shape;174;p8"/>
          <p:cNvPicPr preferRelativeResize="0"/>
          <p:nvPr/>
        </p:nvPicPr>
        <p:blipFill rotWithShape="1">
          <a:blip r:embed="rId3">
            <a:alphaModFix/>
          </a:blip>
          <a:srcRect b="0" l="0" r="0" t="0"/>
          <a:stretch/>
        </p:blipFill>
        <p:spPr>
          <a:xfrm>
            <a:off x="1993900" y="1029110"/>
            <a:ext cx="4102100" cy="2819400"/>
          </a:xfrm>
          <a:prstGeom prst="rect">
            <a:avLst/>
          </a:prstGeom>
          <a:noFill/>
          <a:ln>
            <a:noFill/>
          </a:ln>
        </p:spPr>
      </p:pic>
      <p:pic>
        <p:nvPicPr>
          <p:cNvPr descr="A picture containing sketch, brain&#10;&#10;Description automatically generated" id="175" name="Google Shape;175;p8"/>
          <p:cNvPicPr preferRelativeResize="0"/>
          <p:nvPr/>
        </p:nvPicPr>
        <p:blipFill rotWithShape="1">
          <a:blip r:embed="rId4">
            <a:alphaModFix/>
          </a:blip>
          <a:srcRect b="0" l="0" r="0" t="0"/>
          <a:stretch/>
        </p:blipFill>
        <p:spPr>
          <a:xfrm>
            <a:off x="6404692" y="1027906"/>
            <a:ext cx="4102100" cy="2794000"/>
          </a:xfrm>
          <a:prstGeom prst="rect">
            <a:avLst/>
          </a:prstGeom>
          <a:noFill/>
          <a:ln>
            <a:noFill/>
          </a:ln>
        </p:spPr>
      </p:pic>
      <p:pic>
        <p:nvPicPr>
          <p:cNvPr descr="A picture containing screenshot, sketch, cartoon, design&#10;&#10;Description automatically generated" id="176" name="Google Shape;176;p8"/>
          <p:cNvPicPr preferRelativeResize="0"/>
          <p:nvPr/>
        </p:nvPicPr>
        <p:blipFill rotWithShape="1">
          <a:blip r:embed="rId5">
            <a:alphaModFix/>
          </a:blip>
          <a:srcRect b="0" l="0" r="0" t="0"/>
          <a:stretch/>
        </p:blipFill>
        <p:spPr>
          <a:xfrm>
            <a:off x="1993900" y="3870633"/>
            <a:ext cx="4102100" cy="2806700"/>
          </a:xfrm>
          <a:prstGeom prst="rect">
            <a:avLst/>
          </a:prstGeom>
          <a:noFill/>
          <a:ln>
            <a:noFill/>
          </a:ln>
        </p:spPr>
      </p:pic>
      <p:pic>
        <p:nvPicPr>
          <p:cNvPr descr="A picture containing screenshot, sketch&#10;&#10;Description automatically generated" id="177" name="Google Shape;177;p8"/>
          <p:cNvPicPr preferRelativeResize="0"/>
          <p:nvPr/>
        </p:nvPicPr>
        <p:blipFill rotWithShape="1">
          <a:blip r:embed="rId6">
            <a:alphaModFix/>
          </a:blip>
          <a:srcRect b="0" l="0" r="0" t="0"/>
          <a:stretch/>
        </p:blipFill>
        <p:spPr>
          <a:xfrm>
            <a:off x="6417392" y="3848510"/>
            <a:ext cx="4089400" cy="2819400"/>
          </a:xfrm>
          <a:prstGeom prst="rect">
            <a:avLst/>
          </a:prstGeom>
          <a:noFill/>
          <a:ln>
            <a:noFill/>
          </a:ln>
        </p:spPr>
      </p:pic>
      <p:sp>
        <p:nvSpPr>
          <p:cNvPr id="178" name="Google Shape;178;p8"/>
          <p:cNvSpPr txBox="1"/>
          <p:nvPr/>
        </p:nvSpPr>
        <p:spPr>
          <a:xfrm>
            <a:off x="8810882" y="0"/>
            <a:ext cx="338111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0070C0"/>
                </a:solidFill>
                <a:latin typeface="Calibri"/>
                <a:ea typeface="Calibri"/>
                <a:cs typeface="Calibri"/>
                <a:sym typeface="Calibri"/>
              </a:rPr>
              <a:t>Blue</a:t>
            </a:r>
            <a:r>
              <a:rPr lang="en-US" sz="1800">
                <a:solidFill>
                  <a:schemeClr val="dk1"/>
                </a:solidFill>
                <a:latin typeface="Calibri"/>
                <a:ea typeface="Calibri"/>
                <a:cs typeface="Calibri"/>
                <a:sym typeface="Calibri"/>
              </a:rPr>
              <a:t> – Greater activity in Different</a:t>
            </a:r>
            <a:endParaRPr/>
          </a:p>
          <a:p>
            <a:pPr indent="0" lvl="0" marL="0" marR="0" rtl="0" algn="l">
              <a:spcBef>
                <a:spcPts val="0"/>
              </a:spcBef>
              <a:spcAft>
                <a:spcPts val="0"/>
              </a:spcAft>
              <a:buNone/>
            </a:pPr>
            <a:r>
              <a:rPr lang="en-US" sz="1800">
                <a:solidFill>
                  <a:srgbClr val="FF0000"/>
                </a:solidFill>
                <a:latin typeface="Calibri"/>
                <a:ea typeface="Calibri"/>
                <a:cs typeface="Calibri"/>
                <a:sym typeface="Calibri"/>
              </a:rPr>
              <a:t>Red</a:t>
            </a:r>
            <a:r>
              <a:rPr lang="en-US" sz="1800">
                <a:solidFill>
                  <a:schemeClr val="dk1"/>
                </a:solidFill>
                <a:latin typeface="Calibri"/>
                <a:ea typeface="Calibri"/>
                <a:cs typeface="Calibri"/>
                <a:sym typeface="Calibri"/>
              </a:rPr>
              <a:t> – Greater activity in Flipped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lang="en-US"/>
              <a:t>Supplemental Figures</a:t>
            </a:r>
            <a:endParaRPr/>
          </a:p>
        </p:txBody>
      </p:sp>
      <p:sp>
        <p:nvSpPr>
          <p:cNvPr id="184" name="Google Shape;184;p9"/>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2022-08-30T15:26:29Z</dcterms:created>
  <dc:creator>Deshpande, Rohan</dc:creator>
</cp:coreProperties>
</file>